
<file path=[Content_Types].xml><?xml version="1.0" encoding="utf-8"?>
<Types xmlns="http://schemas.openxmlformats.org/package/2006/content-types">
  <Default Extension="fntdata" ContentType="application/x-fontdata"/>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6"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00" r:id="rId21"/>
    <p:sldId id="275" r:id="rId22"/>
    <p:sldId id="276" r:id="rId23"/>
    <p:sldId id="277" r:id="rId24"/>
    <p:sldId id="278" r:id="rId25"/>
    <p:sldId id="279" r:id="rId26"/>
    <p:sldId id="280" r:id="rId27"/>
    <p:sldId id="281" r:id="rId28"/>
    <p:sldId id="282" r:id="rId29"/>
    <p:sldId id="283" r:id="rId30"/>
    <p:sldId id="284" r:id="rId31"/>
    <p:sldId id="305" r:id="rId32"/>
    <p:sldId id="301" r:id="rId33"/>
    <p:sldId id="285" r:id="rId34"/>
    <p:sldId id="303" r:id="rId35"/>
    <p:sldId id="304" r:id="rId36"/>
    <p:sldId id="287" r:id="rId37"/>
    <p:sldId id="306" r:id="rId38"/>
    <p:sldId id="307" r:id="rId39"/>
    <p:sldId id="308" r:id="rId40"/>
    <p:sldId id="286" r:id="rId41"/>
    <p:sldId id="290" r:id="rId42"/>
    <p:sldId id="291" r:id="rId43"/>
    <p:sldId id="299" r:id="rId44"/>
    <p:sldId id="293" r:id="rId45"/>
    <p:sldId id="294" r:id="rId46"/>
    <p:sldId id="295" r:id="rId47"/>
    <p:sldId id="296" r:id="rId48"/>
    <p:sldId id="297" r:id="rId49"/>
    <p:sldId id="298" r:id="rId50"/>
    <p:sldId id="309"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Oswald" pitchFamily="2" charset="77"/>
      <p:regular r:id="rId57"/>
      <p:bold r:id="rId58"/>
    </p:embeddedFont>
    <p:embeddedFont>
      <p:font typeface="Source Sans Pro" panose="020B0503030403020204" pitchFamily="34" charset="0"/>
      <p:regular r:id="rId59"/>
      <p:bold r:id="rId60"/>
      <p:italic r:id="rId61"/>
      <p:boldItalic r:id="rId62"/>
    </p:embeddedFont>
    <p:embeddedFont>
      <p:font typeface="Source Sans Pro ExtraLight" panose="020B0303030403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A297E7-CFDC-4C87-B9E4-BD3447314ABA}">
  <a:tblStyle styleId="{56A297E7-CFDC-4C87-B9E4-BD3447314ABA}"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CBA28F1-144A-422C-8858-7E102BA8364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36"/>
    <p:restoredTop sz="94586"/>
  </p:normalViewPr>
  <p:slideViewPr>
    <p:cSldViewPr snapToGrid="0" snapToObjects="1">
      <p:cViewPr varScale="1">
        <p:scale>
          <a:sx n="81" d="100"/>
          <a:sy n="81" d="100"/>
        </p:scale>
        <p:origin x="184" y="10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5048F-2E31-6849-9331-31B691250A66}" type="doc">
      <dgm:prSet loTypeId="urn:microsoft.com/office/officeart/2005/8/layout/hierarchy2" loCatId="" qsTypeId="urn:microsoft.com/office/officeart/2005/8/quickstyle/simple1" qsCatId="simple" csTypeId="urn:microsoft.com/office/officeart/2005/8/colors/accent3_3" csCatId="accent3" phldr="1"/>
      <dgm:spPr/>
      <dgm:t>
        <a:bodyPr/>
        <a:lstStyle/>
        <a:p>
          <a:endParaRPr lang="en-GB"/>
        </a:p>
      </dgm:t>
    </dgm:pt>
    <dgm:pt modelId="{81EDF61A-B03B-3A47-AC14-0056BB0CCACC}">
      <dgm:prSet phldrT="[Text]"/>
      <dgm:spPr/>
      <dgm:t>
        <a:bodyPr/>
        <a:lstStyle/>
        <a:p>
          <a:r>
            <a:rPr lang="en-GB" dirty="0"/>
            <a:t>West Nile Virus (WNV) </a:t>
          </a:r>
        </a:p>
      </dgm:t>
    </dgm:pt>
    <dgm:pt modelId="{4C6F0B95-E7E1-3945-AB7A-3F14946CDB58}" type="parTrans" cxnId="{8ADA38CC-996E-DE43-93E9-C1284DA0B650}">
      <dgm:prSet/>
      <dgm:spPr/>
      <dgm:t>
        <a:bodyPr/>
        <a:lstStyle/>
        <a:p>
          <a:endParaRPr lang="en-GB"/>
        </a:p>
      </dgm:t>
    </dgm:pt>
    <dgm:pt modelId="{5F5170DE-2551-D24C-B686-06A33D4B84F0}" type="sibTrans" cxnId="{8ADA38CC-996E-DE43-93E9-C1284DA0B650}">
      <dgm:prSet/>
      <dgm:spPr/>
      <dgm:t>
        <a:bodyPr/>
        <a:lstStyle/>
        <a:p>
          <a:endParaRPr lang="en-GB"/>
        </a:p>
      </dgm:t>
    </dgm:pt>
    <dgm:pt modelId="{3DF84236-894C-8A40-9FC2-30DB1109EF57}">
      <dgm:prSet phldrT="[Text]"/>
      <dgm:spPr/>
      <dgm:t>
        <a:bodyPr/>
        <a:lstStyle/>
        <a:p>
          <a:r>
            <a:rPr lang="en-SG" dirty="0"/>
            <a:t>West Nile </a:t>
          </a:r>
          <a:r>
            <a:rPr lang="en-SG" dirty="0" err="1"/>
            <a:t>neuroinvasive</a:t>
          </a:r>
          <a:r>
            <a:rPr lang="en-SG" dirty="0"/>
            <a:t> disease (WNND): severe, affecting the central nervous system symptom</a:t>
          </a:r>
          <a:endParaRPr lang="en-GB" dirty="0"/>
        </a:p>
      </dgm:t>
    </dgm:pt>
    <dgm:pt modelId="{66F1915C-1959-6B43-8FAB-4E537EC7CB03}" type="parTrans" cxnId="{A1D9B619-7707-6B45-ACB4-AD0BDA2DF24F}">
      <dgm:prSet/>
      <dgm:spPr>
        <a:ln>
          <a:solidFill>
            <a:schemeClr val="accent3"/>
          </a:solidFill>
          <a:tailEnd type="triangle"/>
        </a:ln>
      </dgm:spPr>
      <dgm:t>
        <a:bodyPr/>
        <a:lstStyle/>
        <a:p>
          <a:endParaRPr lang="en-GB"/>
        </a:p>
      </dgm:t>
    </dgm:pt>
    <dgm:pt modelId="{4AD750C8-AAC1-1749-ADF5-585E62EA2C34}" type="sibTrans" cxnId="{A1D9B619-7707-6B45-ACB4-AD0BDA2DF24F}">
      <dgm:prSet/>
      <dgm:spPr/>
      <dgm:t>
        <a:bodyPr/>
        <a:lstStyle/>
        <a:p>
          <a:endParaRPr lang="en-GB"/>
        </a:p>
      </dgm:t>
    </dgm:pt>
    <dgm:pt modelId="{C4C578E3-5243-BC41-9CC3-029C85D172C2}">
      <dgm:prSet/>
      <dgm:spPr/>
      <dgm:t>
        <a:bodyPr/>
        <a:lstStyle/>
        <a:p>
          <a:r>
            <a:rPr lang="en-SG" dirty="0"/>
            <a:t>West Nile fever (WNF):</a:t>
          </a:r>
        </a:p>
        <a:p>
          <a:r>
            <a:rPr lang="en-SG" dirty="0"/>
            <a:t>disease can be mild, causing flu-like side effects </a:t>
          </a:r>
          <a:endParaRPr lang="en-US" dirty="0"/>
        </a:p>
      </dgm:t>
    </dgm:pt>
    <dgm:pt modelId="{4E7567F2-74DD-A24F-9661-1732865D157E}" type="parTrans" cxnId="{60DE5317-6E40-CA4B-A51B-3CD06D910D49}">
      <dgm:prSet/>
      <dgm:spPr>
        <a:ln>
          <a:solidFill>
            <a:schemeClr val="accent3"/>
          </a:solidFill>
          <a:tailEnd type="triangle"/>
        </a:ln>
      </dgm:spPr>
      <dgm:t>
        <a:bodyPr/>
        <a:lstStyle/>
        <a:p>
          <a:endParaRPr lang="en-GB"/>
        </a:p>
      </dgm:t>
    </dgm:pt>
    <dgm:pt modelId="{72357ABC-02AD-9345-9216-43A668AF4067}" type="sibTrans" cxnId="{60DE5317-6E40-CA4B-A51B-3CD06D910D49}">
      <dgm:prSet/>
      <dgm:spPr/>
      <dgm:t>
        <a:bodyPr/>
        <a:lstStyle/>
        <a:p>
          <a:endParaRPr lang="en-GB"/>
        </a:p>
      </dgm:t>
    </dgm:pt>
    <dgm:pt modelId="{D91D3E13-B9F7-A54F-94CB-6DA146D0CC3E}" type="pres">
      <dgm:prSet presAssocID="{7F55048F-2E31-6849-9331-31B691250A66}" presName="diagram" presStyleCnt="0">
        <dgm:presLayoutVars>
          <dgm:chPref val="1"/>
          <dgm:dir/>
          <dgm:animOne val="branch"/>
          <dgm:animLvl val="lvl"/>
          <dgm:resizeHandles val="exact"/>
        </dgm:presLayoutVars>
      </dgm:prSet>
      <dgm:spPr/>
    </dgm:pt>
    <dgm:pt modelId="{BB39F1DB-560F-B24B-83C5-919C8680C7E3}" type="pres">
      <dgm:prSet presAssocID="{81EDF61A-B03B-3A47-AC14-0056BB0CCACC}" presName="root1" presStyleCnt="0"/>
      <dgm:spPr/>
    </dgm:pt>
    <dgm:pt modelId="{CF381FE2-FE9D-0B4C-9546-D829B722A4CF}" type="pres">
      <dgm:prSet presAssocID="{81EDF61A-B03B-3A47-AC14-0056BB0CCACC}" presName="LevelOneTextNode" presStyleLbl="node0" presStyleIdx="0" presStyleCnt="1">
        <dgm:presLayoutVars>
          <dgm:chPref val="3"/>
        </dgm:presLayoutVars>
      </dgm:prSet>
      <dgm:spPr/>
    </dgm:pt>
    <dgm:pt modelId="{071538DA-9EA0-074D-B296-17FC7CCA1EAD}" type="pres">
      <dgm:prSet presAssocID="{81EDF61A-B03B-3A47-AC14-0056BB0CCACC}" presName="level2hierChild" presStyleCnt="0"/>
      <dgm:spPr/>
    </dgm:pt>
    <dgm:pt modelId="{41918337-AC79-2747-9C88-F5C0FCE1B78B}" type="pres">
      <dgm:prSet presAssocID="{4E7567F2-74DD-A24F-9661-1732865D157E}" presName="conn2-1" presStyleLbl="parChTrans1D2" presStyleIdx="0" presStyleCnt="2"/>
      <dgm:spPr/>
    </dgm:pt>
    <dgm:pt modelId="{954586ED-3FEE-A841-AAD9-B73E9D906584}" type="pres">
      <dgm:prSet presAssocID="{4E7567F2-74DD-A24F-9661-1732865D157E}" presName="connTx" presStyleLbl="parChTrans1D2" presStyleIdx="0" presStyleCnt="2"/>
      <dgm:spPr/>
    </dgm:pt>
    <dgm:pt modelId="{99FFFBF4-717D-5343-92EE-8FB9E8FB6E31}" type="pres">
      <dgm:prSet presAssocID="{C4C578E3-5243-BC41-9CC3-029C85D172C2}" presName="root2" presStyleCnt="0"/>
      <dgm:spPr/>
    </dgm:pt>
    <dgm:pt modelId="{466D204F-FE97-E24F-9453-23A7522A4272}" type="pres">
      <dgm:prSet presAssocID="{C4C578E3-5243-BC41-9CC3-029C85D172C2}" presName="LevelTwoTextNode" presStyleLbl="node2" presStyleIdx="0" presStyleCnt="2">
        <dgm:presLayoutVars>
          <dgm:chPref val="3"/>
        </dgm:presLayoutVars>
      </dgm:prSet>
      <dgm:spPr/>
    </dgm:pt>
    <dgm:pt modelId="{BE2FD01E-CE4B-8C47-B9B3-CF7CF2F07BB4}" type="pres">
      <dgm:prSet presAssocID="{C4C578E3-5243-BC41-9CC3-029C85D172C2}" presName="level3hierChild" presStyleCnt="0"/>
      <dgm:spPr/>
    </dgm:pt>
    <dgm:pt modelId="{92113CC1-58B6-BF4B-BEDC-17654FB4E2E4}" type="pres">
      <dgm:prSet presAssocID="{66F1915C-1959-6B43-8FAB-4E537EC7CB03}" presName="conn2-1" presStyleLbl="parChTrans1D2" presStyleIdx="1" presStyleCnt="2"/>
      <dgm:spPr/>
    </dgm:pt>
    <dgm:pt modelId="{CA573844-501B-E649-99F4-63E5F3D4F007}" type="pres">
      <dgm:prSet presAssocID="{66F1915C-1959-6B43-8FAB-4E537EC7CB03}" presName="connTx" presStyleLbl="parChTrans1D2" presStyleIdx="1" presStyleCnt="2"/>
      <dgm:spPr/>
    </dgm:pt>
    <dgm:pt modelId="{CDA736BC-D300-0248-A922-A77C4AD5A31C}" type="pres">
      <dgm:prSet presAssocID="{3DF84236-894C-8A40-9FC2-30DB1109EF57}" presName="root2" presStyleCnt="0"/>
      <dgm:spPr/>
    </dgm:pt>
    <dgm:pt modelId="{707CBCB3-6BAF-4347-A976-A690CFCE172D}" type="pres">
      <dgm:prSet presAssocID="{3DF84236-894C-8A40-9FC2-30DB1109EF57}" presName="LevelTwoTextNode" presStyleLbl="node2" presStyleIdx="1" presStyleCnt="2">
        <dgm:presLayoutVars>
          <dgm:chPref val="3"/>
        </dgm:presLayoutVars>
      </dgm:prSet>
      <dgm:spPr/>
    </dgm:pt>
    <dgm:pt modelId="{B5E440E6-A60E-3748-AEF5-D597DD822B70}" type="pres">
      <dgm:prSet presAssocID="{3DF84236-894C-8A40-9FC2-30DB1109EF57}" presName="level3hierChild" presStyleCnt="0"/>
      <dgm:spPr/>
    </dgm:pt>
  </dgm:ptLst>
  <dgm:cxnLst>
    <dgm:cxn modelId="{E0694F00-D401-624F-826D-8736083DD113}" type="presOf" srcId="{C4C578E3-5243-BC41-9CC3-029C85D172C2}" destId="{466D204F-FE97-E24F-9453-23A7522A4272}" srcOrd="0" destOrd="0" presId="urn:microsoft.com/office/officeart/2005/8/layout/hierarchy2"/>
    <dgm:cxn modelId="{60DE5317-6E40-CA4B-A51B-3CD06D910D49}" srcId="{81EDF61A-B03B-3A47-AC14-0056BB0CCACC}" destId="{C4C578E3-5243-BC41-9CC3-029C85D172C2}" srcOrd="0" destOrd="0" parTransId="{4E7567F2-74DD-A24F-9661-1732865D157E}" sibTransId="{72357ABC-02AD-9345-9216-43A668AF4067}"/>
    <dgm:cxn modelId="{A1D9B619-7707-6B45-ACB4-AD0BDA2DF24F}" srcId="{81EDF61A-B03B-3A47-AC14-0056BB0CCACC}" destId="{3DF84236-894C-8A40-9FC2-30DB1109EF57}" srcOrd="1" destOrd="0" parTransId="{66F1915C-1959-6B43-8FAB-4E537EC7CB03}" sibTransId="{4AD750C8-AAC1-1749-ADF5-585E62EA2C34}"/>
    <dgm:cxn modelId="{5BF5E120-BF0C-404C-A607-66DC1963646D}" type="presOf" srcId="{81EDF61A-B03B-3A47-AC14-0056BB0CCACC}" destId="{CF381FE2-FE9D-0B4C-9546-D829B722A4CF}" srcOrd="0" destOrd="0" presId="urn:microsoft.com/office/officeart/2005/8/layout/hierarchy2"/>
    <dgm:cxn modelId="{B831872D-92A9-E243-9C37-B646D3B5FC44}" type="presOf" srcId="{66F1915C-1959-6B43-8FAB-4E537EC7CB03}" destId="{CA573844-501B-E649-99F4-63E5F3D4F007}" srcOrd="1" destOrd="0" presId="urn:microsoft.com/office/officeart/2005/8/layout/hierarchy2"/>
    <dgm:cxn modelId="{ECB5BC4B-78D9-B547-97B7-9CCC75EA817A}" type="presOf" srcId="{4E7567F2-74DD-A24F-9661-1732865D157E}" destId="{41918337-AC79-2747-9C88-F5C0FCE1B78B}" srcOrd="0" destOrd="0" presId="urn:microsoft.com/office/officeart/2005/8/layout/hierarchy2"/>
    <dgm:cxn modelId="{ABF0CCA5-0163-FA43-BC3C-0BEE5DA2FACF}" type="presOf" srcId="{7F55048F-2E31-6849-9331-31B691250A66}" destId="{D91D3E13-B9F7-A54F-94CB-6DA146D0CC3E}" srcOrd="0" destOrd="0" presId="urn:microsoft.com/office/officeart/2005/8/layout/hierarchy2"/>
    <dgm:cxn modelId="{8ADA38CC-996E-DE43-93E9-C1284DA0B650}" srcId="{7F55048F-2E31-6849-9331-31B691250A66}" destId="{81EDF61A-B03B-3A47-AC14-0056BB0CCACC}" srcOrd="0" destOrd="0" parTransId="{4C6F0B95-E7E1-3945-AB7A-3F14946CDB58}" sibTransId="{5F5170DE-2551-D24C-B686-06A33D4B84F0}"/>
    <dgm:cxn modelId="{E1B5C3D8-3CD9-4643-8ADA-914CD7EA73EF}" type="presOf" srcId="{3DF84236-894C-8A40-9FC2-30DB1109EF57}" destId="{707CBCB3-6BAF-4347-A976-A690CFCE172D}" srcOrd="0" destOrd="0" presId="urn:microsoft.com/office/officeart/2005/8/layout/hierarchy2"/>
    <dgm:cxn modelId="{22ACECE8-537C-DB47-8D7F-02AD00E41509}" type="presOf" srcId="{66F1915C-1959-6B43-8FAB-4E537EC7CB03}" destId="{92113CC1-58B6-BF4B-BEDC-17654FB4E2E4}" srcOrd="0" destOrd="0" presId="urn:microsoft.com/office/officeart/2005/8/layout/hierarchy2"/>
    <dgm:cxn modelId="{EC3496FE-EBC0-6243-8648-15D24F55B22E}" type="presOf" srcId="{4E7567F2-74DD-A24F-9661-1732865D157E}" destId="{954586ED-3FEE-A841-AAD9-B73E9D906584}" srcOrd="1" destOrd="0" presId="urn:microsoft.com/office/officeart/2005/8/layout/hierarchy2"/>
    <dgm:cxn modelId="{CC66A51D-B4C7-C248-8E77-599734675452}" type="presParOf" srcId="{D91D3E13-B9F7-A54F-94CB-6DA146D0CC3E}" destId="{BB39F1DB-560F-B24B-83C5-919C8680C7E3}" srcOrd="0" destOrd="0" presId="urn:microsoft.com/office/officeart/2005/8/layout/hierarchy2"/>
    <dgm:cxn modelId="{A94E2607-6D91-8D4A-ACE0-FD3AB6E92192}" type="presParOf" srcId="{BB39F1DB-560F-B24B-83C5-919C8680C7E3}" destId="{CF381FE2-FE9D-0B4C-9546-D829B722A4CF}" srcOrd="0" destOrd="0" presId="urn:microsoft.com/office/officeart/2005/8/layout/hierarchy2"/>
    <dgm:cxn modelId="{F7243CB6-CD4A-0142-8B45-E063FA0A8451}" type="presParOf" srcId="{BB39F1DB-560F-B24B-83C5-919C8680C7E3}" destId="{071538DA-9EA0-074D-B296-17FC7CCA1EAD}" srcOrd="1" destOrd="0" presId="urn:microsoft.com/office/officeart/2005/8/layout/hierarchy2"/>
    <dgm:cxn modelId="{DD08C684-44D7-664D-84DE-740206400F33}" type="presParOf" srcId="{071538DA-9EA0-074D-B296-17FC7CCA1EAD}" destId="{41918337-AC79-2747-9C88-F5C0FCE1B78B}" srcOrd="0" destOrd="0" presId="urn:microsoft.com/office/officeart/2005/8/layout/hierarchy2"/>
    <dgm:cxn modelId="{739D6B5C-1011-3145-8752-830635DD322B}" type="presParOf" srcId="{41918337-AC79-2747-9C88-F5C0FCE1B78B}" destId="{954586ED-3FEE-A841-AAD9-B73E9D906584}" srcOrd="0" destOrd="0" presId="urn:microsoft.com/office/officeart/2005/8/layout/hierarchy2"/>
    <dgm:cxn modelId="{D86EA61F-AF7C-4D41-8B88-F749629151FD}" type="presParOf" srcId="{071538DA-9EA0-074D-B296-17FC7CCA1EAD}" destId="{99FFFBF4-717D-5343-92EE-8FB9E8FB6E31}" srcOrd="1" destOrd="0" presId="urn:microsoft.com/office/officeart/2005/8/layout/hierarchy2"/>
    <dgm:cxn modelId="{04EDD8B4-DF0C-524A-B287-0EA223BD4AB9}" type="presParOf" srcId="{99FFFBF4-717D-5343-92EE-8FB9E8FB6E31}" destId="{466D204F-FE97-E24F-9453-23A7522A4272}" srcOrd="0" destOrd="0" presId="urn:microsoft.com/office/officeart/2005/8/layout/hierarchy2"/>
    <dgm:cxn modelId="{E5F7A99A-A24F-8942-A06B-8799596F02DF}" type="presParOf" srcId="{99FFFBF4-717D-5343-92EE-8FB9E8FB6E31}" destId="{BE2FD01E-CE4B-8C47-B9B3-CF7CF2F07BB4}" srcOrd="1" destOrd="0" presId="urn:microsoft.com/office/officeart/2005/8/layout/hierarchy2"/>
    <dgm:cxn modelId="{BF158D3C-9275-F14E-8E0D-1E1FCDE83002}" type="presParOf" srcId="{071538DA-9EA0-074D-B296-17FC7CCA1EAD}" destId="{92113CC1-58B6-BF4B-BEDC-17654FB4E2E4}" srcOrd="2" destOrd="0" presId="urn:microsoft.com/office/officeart/2005/8/layout/hierarchy2"/>
    <dgm:cxn modelId="{2BF304CD-9C5F-A843-8E0E-F1D6B5B9CBE0}" type="presParOf" srcId="{92113CC1-58B6-BF4B-BEDC-17654FB4E2E4}" destId="{CA573844-501B-E649-99F4-63E5F3D4F007}" srcOrd="0" destOrd="0" presId="urn:microsoft.com/office/officeart/2005/8/layout/hierarchy2"/>
    <dgm:cxn modelId="{09FD8B5C-84CF-4744-B97A-DB4E0DE8ED8D}" type="presParOf" srcId="{071538DA-9EA0-074D-B296-17FC7CCA1EAD}" destId="{CDA736BC-D300-0248-A922-A77C4AD5A31C}" srcOrd="3" destOrd="0" presId="urn:microsoft.com/office/officeart/2005/8/layout/hierarchy2"/>
    <dgm:cxn modelId="{88179FA2-8C14-134B-BEE1-B8541F2B748F}" type="presParOf" srcId="{CDA736BC-D300-0248-A922-A77C4AD5A31C}" destId="{707CBCB3-6BAF-4347-A976-A690CFCE172D}" srcOrd="0" destOrd="0" presId="urn:microsoft.com/office/officeart/2005/8/layout/hierarchy2"/>
    <dgm:cxn modelId="{E4D37830-7BB2-B643-93E7-88A5E6B02FDA}" type="presParOf" srcId="{CDA736BC-D300-0248-A922-A77C4AD5A31C}" destId="{B5E440E6-A60E-3748-AEF5-D597DD822B7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65A649-FD27-4252-B4BC-B967A544FAD4}" type="doc">
      <dgm:prSet loTypeId="urn:microsoft.com/office/officeart/2005/8/layout/hierarchy1" loCatId="hierarchy" qsTypeId="urn:microsoft.com/office/officeart/2005/8/quickstyle/3d4" qsCatId="3D" csTypeId="urn:microsoft.com/office/officeart/2005/8/colors/accent4_2" csCatId="accent4" phldr="1"/>
      <dgm:spPr/>
      <dgm:t>
        <a:bodyPr/>
        <a:lstStyle/>
        <a:p>
          <a:endParaRPr lang="en-US"/>
        </a:p>
      </dgm:t>
    </dgm:pt>
    <dgm:pt modelId="{C100264D-F0BC-4B05-90A4-FD402E9BB4E9}">
      <dgm:prSet custT="1"/>
      <dgm:spPr/>
      <dgm:t>
        <a:bodyPr/>
        <a:lstStyle/>
        <a:p>
          <a:r>
            <a:rPr lang="en-SG" sz="1100"/>
            <a:t>XGBoost model attained a ROC AUC of 0.83 on the validation set, outperforming the baseline score of 0.5. </a:t>
          </a:r>
          <a:endParaRPr lang="en-US" sz="1100"/>
        </a:p>
      </dgm:t>
    </dgm:pt>
    <dgm:pt modelId="{DD3CBF26-25F7-445C-8DDB-A11EAC88B375}" type="parTrans" cxnId="{2A5C9F91-C8DF-4AF0-A403-97DB96003896}">
      <dgm:prSet/>
      <dgm:spPr/>
      <dgm:t>
        <a:bodyPr/>
        <a:lstStyle/>
        <a:p>
          <a:endParaRPr lang="en-US" sz="1100"/>
        </a:p>
      </dgm:t>
    </dgm:pt>
    <dgm:pt modelId="{6A141FCF-8150-44CB-9C36-DA0C5D5A7937}" type="sibTrans" cxnId="{2A5C9F91-C8DF-4AF0-A403-97DB96003896}">
      <dgm:prSet/>
      <dgm:spPr/>
      <dgm:t>
        <a:bodyPr/>
        <a:lstStyle/>
        <a:p>
          <a:endParaRPr lang="en-US" sz="1100"/>
        </a:p>
      </dgm:t>
    </dgm:pt>
    <dgm:pt modelId="{D1FE3D88-6C37-4BBD-9B31-DC8EB21B4712}">
      <dgm:prSet custT="1"/>
      <dgm:spPr/>
      <dgm:t>
        <a:bodyPr/>
        <a:lstStyle/>
        <a:p>
          <a:r>
            <a:rPr lang="en-SG" sz="1100" dirty="0"/>
            <a:t>Model's feature importance: seasonality 'month’ ,'week' and 'day', 14-day rolling weather conditions like </a:t>
          </a:r>
          <a:r>
            <a:rPr lang="en-SG" sz="1100" dirty="0" err="1"/>
            <a:t>wetbulb</a:t>
          </a:r>
          <a:r>
            <a:rPr lang="en-SG" sz="1100" dirty="0"/>
            <a:t>, dewpoint and temperature.</a:t>
          </a:r>
          <a:endParaRPr lang="en-US" sz="1100" dirty="0"/>
        </a:p>
      </dgm:t>
    </dgm:pt>
    <dgm:pt modelId="{11EF9FBD-73B2-43A3-A648-99544B1E4FB2}" type="parTrans" cxnId="{432D2566-1C5E-433D-A7D0-AE17E446B21C}">
      <dgm:prSet/>
      <dgm:spPr/>
      <dgm:t>
        <a:bodyPr/>
        <a:lstStyle/>
        <a:p>
          <a:endParaRPr lang="en-US" sz="1100"/>
        </a:p>
      </dgm:t>
    </dgm:pt>
    <dgm:pt modelId="{B92D76B9-8E64-4C80-B5C0-6C87C72BA040}" type="sibTrans" cxnId="{432D2566-1C5E-433D-A7D0-AE17E446B21C}">
      <dgm:prSet/>
      <dgm:spPr/>
      <dgm:t>
        <a:bodyPr/>
        <a:lstStyle/>
        <a:p>
          <a:endParaRPr lang="en-US" sz="1100"/>
        </a:p>
      </dgm:t>
    </dgm:pt>
    <dgm:pt modelId="{BEDAA02C-8CF6-E349-8ABD-41C69F800710}">
      <dgm:prSet custT="1"/>
      <dgm:spPr/>
      <dgm:t>
        <a:bodyPr/>
        <a:lstStyle/>
        <a:p>
          <a:pPr>
            <a:buNone/>
          </a:pPr>
          <a:r>
            <a:rPr lang="en-SG" sz="1100" dirty="0"/>
            <a:t>Spraying at areas with more than 12 WNV cases overweighs the cost of the spray.</a:t>
          </a:r>
        </a:p>
        <a:p>
          <a:pPr>
            <a:buNone/>
          </a:pPr>
          <a:r>
            <a:rPr lang="en-SG" sz="1100" dirty="0"/>
            <a:t>In addition, reduction in cost of 1 WNV case overweighs the spraying of of 10km² area.</a:t>
          </a:r>
          <a:endParaRPr lang="en-GB" sz="1100" dirty="0"/>
        </a:p>
      </dgm:t>
    </dgm:pt>
    <dgm:pt modelId="{43A099D0-1A1D-3045-BA14-7ACC094BDD21}" type="parTrans" cxnId="{81ACB9C1-39D4-3348-BDE1-2DBCBAD5E941}">
      <dgm:prSet/>
      <dgm:spPr/>
      <dgm:t>
        <a:bodyPr/>
        <a:lstStyle/>
        <a:p>
          <a:endParaRPr lang="en-GB" sz="1100"/>
        </a:p>
      </dgm:t>
    </dgm:pt>
    <dgm:pt modelId="{FA9E9AAA-263A-0A49-AE6A-DB0A685ABA89}" type="sibTrans" cxnId="{81ACB9C1-39D4-3348-BDE1-2DBCBAD5E941}">
      <dgm:prSet/>
      <dgm:spPr/>
      <dgm:t>
        <a:bodyPr/>
        <a:lstStyle/>
        <a:p>
          <a:endParaRPr lang="en-GB" sz="1100"/>
        </a:p>
      </dgm:t>
    </dgm:pt>
    <dgm:pt modelId="{92FE5EDB-F7AB-1B4C-93C6-9817AE00318B}" type="pres">
      <dgm:prSet presAssocID="{0665A649-FD27-4252-B4BC-B967A544FAD4}" presName="hierChild1" presStyleCnt="0">
        <dgm:presLayoutVars>
          <dgm:chPref val="1"/>
          <dgm:dir/>
          <dgm:animOne val="branch"/>
          <dgm:animLvl val="lvl"/>
          <dgm:resizeHandles/>
        </dgm:presLayoutVars>
      </dgm:prSet>
      <dgm:spPr/>
    </dgm:pt>
    <dgm:pt modelId="{C5926E7E-21D3-D148-8DC3-DB630DD162E6}" type="pres">
      <dgm:prSet presAssocID="{C100264D-F0BC-4B05-90A4-FD402E9BB4E9}" presName="hierRoot1" presStyleCnt="0"/>
      <dgm:spPr/>
    </dgm:pt>
    <dgm:pt modelId="{3B29ACEC-EF41-BD46-9DF6-24A7B789BBEC}" type="pres">
      <dgm:prSet presAssocID="{C100264D-F0BC-4B05-90A4-FD402E9BB4E9}" presName="composite" presStyleCnt="0"/>
      <dgm:spPr/>
    </dgm:pt>
    <dgm:pt modelId="{DE7107EF-7ACC-5342-9FE2-9915C28C30F6}" type="pres">
      <dgm:prSet presAssocID="{C100264D-F0BC-4B05-90A4-FD402E9BB4E9}" presName="background" presStyleLbl="node0" presStyleIdx="0" presStyleCnt="3"/>
      <dgm:spPr/>
    </dgm:pt>
    <dgm:pt modelId="{D28DBF45-B8FB-3645-AE41-257EDE15E847}" type="pres">
      <dgm:prSet presAssocID="{C100264D-F0BC-4B05-90A4-FD402E9BB4E9}" presName="text" presStyleLbl="fgAcc0" presStyleIdx="0" presStyleCnt="3">
        <dgm:presLayoutVars>
          <dgm:chPref val="3"/>
        </dgm:presLayoutVars>
      </dgm:prSet>
      <dgm:spPr/>
    </dgm:pt>
    <dgm:pt modelId="{BBB8252E-8E96-3E45-90DD-762CACB1191F}" type="pres">
      <dgm:prSet presAssocID="{C100264D-F0BC-4B05-90A4-FD402E9BB4E9}" presName="hierChild2" presStyleCnt="0"/>
      <dgm:spPr/>
    </dgm:pt>
    <dgm:pt modelId="{37E64E0A-AD5E-4D49-B030-FA83A550428A}" type="pres">
      <dgm:prSet presAssocID="{D1FE3D88-6C37-4BBD-9B31-DC8EB21B4712}" presName="hierRoot1" presStyleCnt="0"/>
      <dgm:spPr/>
    </dgm:pt>
    <dgm:pt modelId="{5A0A81F2-ECAB-9749-A95D-5D94F782B12C}" type="pres">
      <dgm:prSet presAssocID="{D1FE3D88-6C37-4BBD-9B31-DC8EB21B4712}" presName="composite" presStyleCnt="0"/>
      <dgm:spPr/>
    </dgm:pt>
    <dgm:pt modelId="{AD485EEA-0573-4F47-8C32-67DBA4C04FCF}" type="pres">
      <dgm:prSet presAssocID="{D1FE3D88-6C37-4BBD-9B31-DC8EB21B4712}" presName="background" presStyleLbl="node0" presStyleIdx="1" presStyleCnt="3"/>
      <dgm:spPr/>
    </dgm:pt>
    <dgm:pt modelId="{10850774-9D7D-1E48-BAC3-AB5923C7B7AB}" type="pres">
      <dgm:prSet presAssocID="{D1FE3D88-6C37-4BBD-9B31-DC8EB21B4712}" presName="text" presStyleLbl="fgAcc0" presStyleIdx="1" presStyleCnt="3">
        <dgm:presLayoutVars>
          <dgm:chPref val="3"/>
        </dgm:presLayoutVars>
      </dgm:prSet>
      <dgm:spPr/>
    </dgm:pt>
    <dgm:pt modelId="{A908D51E-182E-6C4D-B4FE-80817CDE0434}" type="pres">
      <dgm:prSet presAssocID="{D1FE3D88-6C37-4BBD-9B31-DC8EB21B4712}" presName="hierChild2" presStyleCnt="0"/>
      <dgm:spPr/>
    </dgm:pt>
    <dgm:pt modelId="{A83F8B40-DF0B-8F44-A710-910F535BB276}" type="pres">
      <dgm:prSet presAssocID="{BEDAA02C-8CF6-E349-8ABD-41C69F800710}" presName="hierRoot1" presStyleCnt="0"/>
      <dgm:spPr/>
    </dgm:pt>
    <dgm:pt modelId="{992CAD2C-1337-5A4F-AFE4-20D95C762377}" type="pres">
      <dgm:prSet presAssocID="{BEDAA02C-8CF6-E349-8ABD-41C69F800710}" presName="composite" presStyleCnt="0"/>
      <dgm:spPr/>
    </dgm:pt>
    <dgm:pt modelId="{4139F694-9618-6549-819B-99637C7849E0}" type="pres">
      <dgm:prSet presAssocID="{BEDAA02C-8CF6-E349-8ABD-41C69F800710}" presName="background" presStyleLbl="node0" presStyleIdx="2" presStyleCnt="3"/>
      <dgm:spPr/>
    </dgm:pt>
    <dgm:pt modelId="{8665FB1D-BF79-184E-8DEC-C7AF516A814A}" type="pres">
      <dgm:prSet presAssocID="{BEDAA02C-8CF6-E349-8ABD-41C69F800710}" presName="text" presStyleLbl="fgAcc0" presStyleIdx="2" presStyleCnt="3">
        <dgm:presLayoutVars>
          <dgm:chPref val="3"/>
        </dgm:presLayoutVars>
      </dgm:prSet>
      <dgm:spPr/>
    </dgm:pt>
    <dgm:pt modelId="{E8BAB624-F7C7-144C-8938-164410C066F1}" type="pres">
      <dgm:prSet presAssocID="{BEDAA02C-8CF6-E349-8ABD-41C69F800710}" presName="hierChild2" presStyleCnt="0"/>
      <dgm:spPr/>
    </dgm:pt>
  </dgm:ptLst>
  <dgm:cxnLst>
    <dgm:cxn modelId="{A21CF504-3603-8B4E-A5D8-B82B0CE912AD}" type="presOf" srcId="{0665A649-FD27-4252-B4BC-B967A544FAD4}" destId="{92FE5EDB-F7AB-1B4C-93C6-9817AE00318B}" srcOrd="0" destOrd="0" presId="urn:microsoft.com/office/officeart/2005/8/layout/hierarchy1"/>
    <dgm:cxn modelId="{93A65E54-F4DC-5A4B-9C7E-D119B53EF2D5}" type="presOf" srcId="{D1FE3D88-6C37-4BBD-9B31-DC8EB21B4712}" destId="{10850774-9D7D-1E48-BAC3-AB5923C7B7AB}" srcOrd="0" destOrd="0" presId="urn:microsoft.com/office/officeart/2005/8/layout/hierarchy1"/>
    <dgm:cxn modelId="{926DC85A-A8DE-5641-830A-17A049C8E230}" type="presOf" srcId="{C100264D-F0BC-4B05-90A4-FD402E9BB4E9}" destId="{D28DBF45-B8FB-3645-AE41-257EDE15E847}" srcOrd="0" destOrd="0" presId="urn:microsoft.com/office/officeart/2005/8/layout/hierarchy1"/>
    <dgm:cxn modelId="{432D2566-1C5E-433D-A7D0-AE17E446B21C}" srcId="{0665A649-FD27-4252-B4BC-B967A544FAD4}" destId="{D1FE3D88-6C37-4BBD-9B31-DC8EB21B4712}" srcOrd="1" destOrd="0" parTransId="{11EF9FBD-73B2-43A3-A648-99544B1E4FB2}" sibTransId="{B92D76B9-8E64-4C80-B5C0-6C87C72BA040}"/>
    <dgm:cxn modelId="{2A5C9F91-C8DF-4AF0-A403-97DB96003896}" srcId="{0665A649-FD27-4252-B4BC-B967A544FAD4}" destId="{C100264D-F0BC-4B05-90A4-FD402E9BB4E9}" srcOrd="0" destOrd="0" parTransId="{DD3CBF26-25F7-445C-8DDB-A11EAC88B375}" sibTransId="{6A141FCF-8150-44CB-9C36-DA0C5D5A7937}"/>
    <dgm:cxn modelId="{81ACB9C1-39D4-3348-BDE1-2DBCBAD5E941}" srcId="{0665A649-FD27-4252-B4BC-B967A544FAD4}" destId="{BEDAA02C-8CF6-E349-8ABD-41C69F800710}" srcOrd="2" destOrd="0" parTransId="{43A099D0-1A1D-3045-BA14-7ACC094BDD21}" sibTransId="{FA9E9AAA-263A-0A49-AE6A-DB0A685ABA89}"/>
    <dgm:cxn modelId="{127F08E7-6068-F341-8AAC-7118CD3126AA}" type="presOf" srcId="{BEDAA02C-8CF6-E349-8ABD-41C69F800710}" destId="{8665FB1D-BF79-184E-8DEC-C7AF516A814A}" srcOrd="0" destOrd="0" presId="urn:microsoft.com/office/officeart/2005/8/layout/hierarchy1"/>
    <dgm:cxn modelId="{93D3AF40-B3D4-994A-9C9C-4210D3E06E2A}" type="presParOf" srcId="{92FE5EDB-F7AB-1B4C-93C6-9817AE00318B}" destId="{C5926E7E-21D3-D148-8DC3-DB630DD162E6}" srcOrd="0" destOrd="0" presId="urn:microsoft.com/office/officeart/2005/8/layout/hierarchy1"/>
    <dgm:cxn modelId="{BF22038F-693C-FA4F-B9F5-7D570BFA71E2}" type="presParOf" srcId="{C5926E7E-21D3-D148-8DC3-DB630DD162E6}" destId="{3B29ACEC-EF41-BD46-9DF6-24A7B789BBEC}" srcOrd="0" destOrd="0" presId="urn:microsoft.com/office/officeart/2005/8/layout/hierarchy1"/>
    <dgm:cxn modelId="{2EE44784-A204-384A-BBAE-702F9EB70B45}" type="presParOf" srcId="{3B29ACEC-EF41-BD46-9DF6-24A7B789BBEC}" destId="{DE7107EF-7ACC-5342-9FE2-9915C28C30F6}" srcOrd="0" destOrd="0" presId="urn:microsoft.com/office/officeart/2005/8/layout/hierarchy1"/>
    <dgm:cxn modelId="{AFC48F5B-FA2B-F04D-A660-C5EBFC1BAD3F}" type="presParOf" srcId="{3B29ACEC-EF41-BD46-9DF6-24A7B789BBEC}" destId="{D28DBF45-B8FB-3645-AE41-257EDE15E847}" srcOrd="1" destOrd="0" presId="urn:microsoft.com/office/officeart/2005/8/layout/hierarchy1"/>
    <dgm:cxn modelId="{A1FE61BB-B86F-F04C-BBE3-4D74A56CC6CC}" type="presParOf" srcId="{C5926E7E-21D3-D148-8DC3-DB630DD162E6}" destId="{BBB8252E-8E96-3E45-90DD-762CACB1191F}" srcOrd="1" destOrd="0" presId="urn:microsoft.com/office/officeart/2005/8/layout/hierarchy1"/>
    <dgm:cxn modelId="{CB9CE546-0DDC-CA49-9A9C-315B340B43B2}" type="presParOf" srcId="{92FE5EDB-F7AB-1B4C-93C6-9817AE00318B}" destId="{37E64E0A-AD5E-4D49-B030-FA83A550428A}" srcOrd="1" destOrd="0" presId="urn:microsoft.com/office/officeart/2005/8/layout/hierarchy1"/>
    <dgm:cxn modelId="{465D897F-EC6B-0146-9427-E92F95F246AC}" type="presParOf" srcId="{37E64E0A-AD5E-4D49-B030-FA83A550428A}" destId="{5A0A81F2-ECAB-9749-A95D-5D94F782B12C}" srcOrd="0" destOrd="0" presId="urn:microsoft.com/office/officeart/2005/8/layout/hierarchy1"/>
    <dgm:cxn modelId="{8D783FFA-33D0-E548-BEA4-598AD35E026C}" type="presParOf" srcId="{5A0A81F2-ECAB-9749-A95D-5D94F782B12C}" destId="{AD485EEA-0573-4F47-8C32-67DBA4C04FCF}" srcOrd="0" destOrd="0" presId="urn:microsoft.com/office/officeart/2005/8/layout/hierarchy1"/>
    <dgm:cxn modelId="{888A57D4-77B8-CA43-9017-6C7EF184B634}" type="presParOf" srcId="{5A0A81F2-ECAB-9749-A95D-5D94F782B12C}" destId="{10850774-9D7D-1E48-BAC3-AB5923C7B7AB}" srcOrd="1" destOrd="0" presId="urn:microsoft.com/office/officeart/2005/8/layout/hierarchy1"/>
    <dgm:cxn modelId="{52A4180B-002C-DE48-AE3A-6047424B930E}" type="presParOf" srcId="{37E64E0A-AD5E-4D49-B030-FA83A550428A}" destId="{A908D51E-182E-6C4D-B4FE-80817CDE0434}" srcOrd="1" destOrd="0" presId="urn:microsoft.com/office/officeart/2005/8/layout/hierarchy1"/>
    <dgm:cxn modelId="{20CCD0E5-94D9-5342-BFEA-CC8841FA953D}" type="presParOf" srcId="{92FE5EDB-F7AB-1B4C-93C6-9817AE00318B}" destId="{A83F8B40-DF0B-8F44-A710-910F535BB276}" srcOrd="2" destOrd="0" presId="urn:microsoft.com/office/officeart/2005/8/layout/hierarchy1"/>
    <dgm:cxn modelId="{C69B652F-C23B-0840-B827-6E2BB7F47474}" type="presParOf" srcId="{A83F8B40-DF0B-8F44-A710-910F535BB276}" destId="{992CAD2C-1337-5A4F-AFE4-20D95C762377}" srcOrd="0" destOrd="0" presId="urn:microsoft.com/office/officeart/2005/8/layout/hierarchy1"/>
    <dgm:cxn modelId="{1043F712-F5B6-7C4A-8EC6-526D2E463F64}" type="presParOf" srcId="{992CAD2C-1337-5A4F-AFE4-20D95C762377}" destId="{4139F694-9618-6549-819B-99637C7849E0}" srcOrd="0" destOrd="0" presId="urn:microsoft.com/office/officeart/2005/8/layout/hierarchy1"/>
    <dgm:cxn modelId="{74B371DD-BA4E-B64E-AA27-98FFFEF2D9F6}" type="presParOf" srcId="{992CAD2C-1337-5A4F-AFE4-20D95C762377}" destId="{8665FB1D-BF79-184E-8DEC-C7AF516A814A}" srcOrd="1" destOrd="0" presId="urn:microsoft.com/office/officeart/2005/8/layout/hierarchy1"/>
    <dgm:cxn modelId="{AC065CA2-1164-4648-AD0A-3E4CB93FDEB5}" type="presParOf" srcId="{A83F8B40-DF0B-8F44-A710-910F535BB276}" destId="{E8BAB624-F7C7-144C-8938-164410C066F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81FE2-FE9D-0B4C-9546-D829B722A4CF}">
      <dsp:nvSpPr>
        <dsp:cNvPr id="0" name=""/>
        <dsp:cNvSpPr/>
      </dsp:nvSpPr>
      <dsp:spPr>
        <a:xfrm>
          <a:off x="1805" y="1257238"/>
          <a:ext cx="2538495" cy="1269247"/>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West Nile Virus (WNV) </a:t>
          </a:r>
        </a:p>
      </dsp:txBody>
      <dsp:txXfrm>
        <a:off x="38980" y="1294413"/>
        <a:ext cx="2464145" cy="1194897"/>
      </dsp:txXfrm>
    </dsp:sp>
    <dsp:sp modelId="{41918337-AC79-2747-9C88-F5C0FCE1B78B}">
      <dsp:nvSpPr>
        <dsp:cNvPr id="0" name=""/>
        <dsp:cNvSpPr/>
      </dsp:nvSpPr>
      <dsp:spPr>
        <a:xfrm rot="19457599">
          <a:off x="2422766" y="1496763"/>
          <a:ext cx="1250466" cy="60380"/>
        </a:xfrm>
        <a:custGeom>
          <a:avLst/>
          <a:gdLst/>
          <a:ahLst/>
          <a:cxnLst/>
          <a:rect l="0" t="0" r="0" b="0"/>
          <a:pathLst>
            <a:path>
              <a:moveTo>
                <a:pt x="0" y="30190"/>
              </a:moveTo>
              <a:lnTo>
                <a:pt x="1250466" y="30190"/>
              </a:lnTo>
            </a:path>
          </a:pathLst>
        </a:custGeom>
        <a:noFill/>
        <a:ln w="25400" cap="flat" cmpd="sng" algn="ctr">
          <a:solidFill>
            <a:schemeClr val="accent3"/>
          </a:solidFill>
          <a:prstDash val="solid"/>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16738" y="1495692"/>
        <a:ext cx="62523" cy="62523"/>
      </dsp:txXfrm>
    </dsp:sp>
    <dsp:sp modelId="{466D204F-FE97-E24F-9453-23A7522A4272}">
      <dsp:nvSpPr>
        <dsp:cNvPr id="0" name=""/>
        <dsp:cNvSpPr/>
      </dsp:nvSpPr>
      <dsp:spPr>
        <a:xfrm>
          <a:off x="3555699" y="527421"/>
          <a:ext cx="2538495" cy="1269247"/>
        </a:xfrm>
        <a:prstGeom prst="roundRect">
          <a:avLst>
            <a:gd name="adj" fmla="val 10000"/>
          </a:avLst>
        </a:prstGeom>
        <a:solidFill>
          <a:schemeClr val="accent3">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SG" sz="1700" kern="1200" dirty="0"/>
            <a:t>West Nile fever (WNF):</a:t>
          </a:r>
        </a:p>
        <a:p>
          <a:pPr marL="0" lvl="0" indent="0" algn="ctr" defTabSz="755650">
            <a:lnSpc>
              <a:spcPct val="90000"/>
            </a:lnSpc>
            <a:spcBef>
              <a:spcPct val="0"/>
            </a:spcBef>
            <a:spcAft>
              <a:spcPct val="35000"/>
            </a:spcAft>
            <a:buNone/>
          </a:pPr>
          <a:r>
            <a:rPr lang="en-SG" sz="1700" kern="1200" dirty="0"/>
            <a:t>disease can be mild, causing flu-like side effects </a:t>
          </a:r>
          <a:endParaRPr lang="en-US" sz="1700" kern="1200" dirty="0"/>
        </a:p>
      </dsp:txBody>
      <dsp:txXfrm>
        <a:off x="3592874" y="564596"/>
        <a:ext cx="2464145" cy="1194897"/>
      </dsp:txXfrm>
    </dsp:sp>
    <dsp:sp modelId="{92113CC1-58B6-BF4B-BEDC-17654FB4E2E4}">
      <dsp:nvSpPr>
        <dsp:cNvPr id="0" name=""/>
        <dsp:cNvSpPr/>
      </dsp:nvSpPr>
      <dsp:spPr>
        <a:xfrm rot="2142401">
          <a:off x="2422766" y="2226580"/>
          <a:ext cx="1250466" cy="60380"/>
        </a:xfrm>
        <a:custGeom>
          <a:avLst/>
          <a:gdLst/>
          <a:ahLst/>
          <a:cxnLst/>
          <a:rect l="0" t="0" r="0" b="0"/>
          <a:pathLst>
            <a:path>
              <a:moveTo>
                <a:pt x="0" y="30190"/>
              </a:moveTo>
              <a:lnTo>
                <a:pt x="1250466" y="30190"/>
              </a:lnTo>
            </a:path>
          </a:pathLst>
        </a:custGeom>
        <a:noFill/>
        <a:ln w="25400" cap="flat" cmpd="sng" algn="ctr">
          <a:solidFill>
            <a:schemeClr val="accent3"/>
          </a:solidFill>
          <a:prstDash val="solid"/>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16738" y="2225509"/>
        <a:ext cx="62523" cy="62523"/>
      </dsp:txXfrm>
    </dsp:sp>
    <dsp:sp modelId="{707CBCB3-6BAF-4347-A976-A690CFCE172D}">
      <dsp:nvSpPr>
        <dsp:cNvPr id="0" name=""/>
        <dsp:cNvSpPr/>
      </dsp:nvSpPr>
      <dsp:spPr>
        <a:xfrm>
          <a:off x="3555699" y="1987056"/>
          <a:ext cx="2538495" cy="1269247"/>
        </a:xfrm>
        <a:prstGeom prst="roundRect">
          <a:avLst>
            <a:gd name="adj" fmla="val 10000"/>
          </a:avLst>
        </a:prstGeom>
        <a:solidFill>
          <a:schemeClr val="accent3">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SG" sz="1700" kern="1200" dirty="0"/>
            <a:t>West Nile </a:t>
          </a:r>
          <a:r>
            <a:rPr lang="en-SG" sz="1700" kern="1200" dirty="0" err="1"/>
            <a:t>neuroinvasive</a:t>
          </a:r>
          <a:r>
            <a:rPr lang="en-SG" sz="1700" kern="1200" dirty="0"/>
            <a:t> disease (WNND): severe, affecting the central nervous system symptom</a:t>
          </a:r>
          <a:endParaRPr lang="en-GB" sz="1700" kern="1200" dirty="0"/>
        </a:p>
      </dsp:txBody>
      <dsp:txXfrm>
        <a:off x="3592874" y="2024231"/>
        <a:ext cx="2464145" cy="11948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107EF-7ACC-5342-9FE2-9915C28C30F6}">
      <dsp:nvSpPr>
        <dsp:cNvPr id="0" name=""/>
        <dsp:cNvSpPr/>
      </dsp:nvSpPr>
      <dsp:spPr>
        <a:xfrm>
          <a:off x="0" y="1606810"/>
          <a:ext cx="2407544" cy="1528790"/>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28DBF45-B8FB-3645-AE41-257EDE15E847}">
      <dsp:nvSpPr>
        <dsp:cNvPr id="0" name=""/>
        <dsp:cNvSpPr/>
      </dsp:nvSpPr>
      <dsp:spPr>
        <a:xfrm>
          <a:off x="267504" y="1860940"/>
          <a:ext cx="2407544" cy="152879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t>XGBoost model attained a ROC AUC of 0.83 on the validation set, outperforming the baseline score of 0.5. </a:t>
          </a:r>
          <a:endParaRPr lang="en-US" sz="1100" kern="1200"/>
        </a:p>
      </dsp:txBody>
      <dsp:txXfrm>
        <a:off x="312281" y="1905717"/>
        <a:ext cx="2317990" cy="1439236"/>
      </dsp:txXfrm>
    </dsp:sp>
    <dsp:sp modelId="{AD485EEA-0573-4F47-8C32-67DBA4C04FCF}">
      <dsp:nvSpPr>
        <dsp:cNvPr id="0" name=""/>
        <dsp:cNvSpPr/>
      </dsp:nvSpPr>
      <dsp:spPr>
        <a:xfrm>
          <a:off x="2942553" y="1606810"/>
          <a:ext cx="2407544" cy="1528790"/>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0850774-9D7D-1E48-BAC3-AB5923C7B7AB}">
      <dsp:nvSpPr>
        <dsp:cNvPr id="0" name=""/>
        <dsp:cNvSpPr/>
      </dsp:nvSpPr>
      <dsp:spPr>
        <a:xfrm>
          <a:off x="3210058" y="1860940"/>
          <a:ext cx="2407544" cy="152879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dirty="0"/>
            <a:t>Model's feature importance: seasonality 'month’ ,'week' and 'day', 14-day rolling weather conditions like </a:t>
          </a:r>
          <a:r>
            <a:rPr lang="en-SG" sz="1100" kern="1200" dirty="0" err="1"/>
            <a:t>wetbulb</a:t>
          </a:r>
          <a:r>
            <a:rPr lang="en-SG" sz="1100" kern="1200" dirty="0"/>
            <a:t>, dewpoint and temperature.</a:t>
          </a:r>
          <a:endParaRPr lang="en-US" sz="1100" kern="1200" dirty="0"/>
        </a:p>
      </dsp:txBody>
      <dsp:txXfrm>
        <a:off x="3254835" y="1905717"/>
        <a:ext cx="2317990" cy="1439236"/>
      </dsp:txXfrm>
    </dsp:sp>
    <dsp:sp modelId="{4139F694-9618-6549-819B-99637C7849E0}">
      <dsp:nvSpPr>
        <dsp:cNvPr id="0" name=""/>
        <dsp:cNvSpPr/>
      </dsp:nvSpPr>
      <dsp:spPr>
        <a:xfrm>
          <a:off x="5885107" y="1606810"/>
          <a:ext cx="2407544" cy="1528790"/>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665FB1D-BF79-184E-8DEC-C7AF516A814A}">
      <dsp:nvSpPr>
        <dsp:cNvPr id="0" name=""/>
        <dsp:cNvSpPr/>
      </dsp:nvSpPr>
      <dsp:spPr>
        <a:xfrm>
          <a:off x="6152612" y="1860940"/>
          <a:ext cx="2407544" cy="152879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dirty="0"/>
            <a:t>Spraying at areas with more than 12 WNV cases overweighs the cost of the spray.</a:t>
          </a:r>
        </a:p>
        <a:p>
          <a:pPr marL="0" lvl="0" indent="0" algn="ctr" defTabSz="488950">
            <a:lnSpc>
              <a:spcPct val="90000"/>
            </a:lnSpc>
            <a:spcBef>
              <a:spcPct val="0"/>
            </a:spcBef>
            <a:spcAft>
              <a:spcPct val="35000"/>
            </a:spcAft>
            <a:buNone/>
          </a:pPr>
          <a:r>
            <a:rPr lang="en-SG" sz="1100" kern="1200" dirty="0"/>
            <a:t>In addition, reduction in cost of 1 WNV case overweighs the spraying of of 10km² area.</a:t>
          </a:r>
          <a:endParaRPr lang="en-GB" sz="1100" kern="1200" dirty="0"/>
        </a:p>
      </dsp:txBody>
      <dsp:txXfrm>
        <a:off x="6197389" y="1905717"/>
        <a:ext cx="2317990" cy="14392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p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p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78" name="Google Shape;57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507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85a8cf59c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9" name="Google Shape;589;g885a8cf59c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56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85a8cf59c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0" dirty="0"/>
          </a:p>
        </p:txBody>
      </p:sp>
      <p:sp>
        <p:nvSpPr>
          <p:cNvPr id="595" name="Google Shape;595;g885a8cf59c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250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85a8cf59c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95" name="Google Shape;595;g885a8cf59c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202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07" name="Google Shape;60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9501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885a8cf59c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7" name="Google Shape;617;g885a8cf59c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7985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26" name="Google Shape;62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8452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SG" sz="1400" b="0" i="0" u="none" strike="noStrike" cap="none" dirty="0">
              <a:solidFill>
                <a:srgbClr val="000000"/>
              </a:solidFill>
              <a:effectLst/>
              <a:latin typeface="Arial"/>
              <a:ea typeface="Arial"/>
              <a:cs typeface="Arial"/>
              <a:sym typeface="Arial"/>
            </a:endParaRPr>
          </a:p>
        </p:txBody>
      </p:sp>
      <p:sp>
        <p:nvSpPr>
          <p:cNvPr id="635" name="Google Shape;63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100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6" name="Google Shape;64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4985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 name="Google Shape;65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25550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815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983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7" name="Google Shape;69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9790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421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009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132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92533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1600" indent="0">
              <a:buNone/>
            </a:pPr>
            <a:endParaRPr lang="en-US" dirty="0"/>
          </a:p>
        </p:txBody>
      </p:sp>
    </p:spTree>
    <p:extLst>
      <p:ext uri="{BB962C8B-B14F-4D97-AF65-F5344CB8AC3E}">
        <p14:creationId xmlns:p14="http://schemas.microsoft.com/office/powerpoint/2010/main" val="1938908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5" name="Google Shape;70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123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38621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SG" sz="1400">
                <a:latin typeface="Source Sans Pro ExtraLight"/>
                <a:ea typeface="Source Sans Pro ExtraLight"/>
                <a:cs typeface="Source Sans Pro ExtraLight"/>
                <a:sym typeface="Source Sans Pro ExtraLight"/>
              </a:rPr>
              <a:t>Logistic regression is one of the most commonly used methods for binary classification problems. </a:t>
            </a:r>
            <a:endParaRPr sz="1400"/>
          </a:p>
          <a:p>
            <a:pPr marL="0" lvl="0" indent="0" algn="l" rtl="0">
              <a:spcBef>
                <a:spcPts val="0"/>
              </a:spcBef>
              <a:spcAft>
                <a:spcPts val="0"/>
              </a:spcAft>
              <a:buClr>
                <a:srgbClr val="000000"/>
              </a:buClr>
              <a:buFont typeface="Arial"/>
              <a:buNone/>
            </a:pPr>
            <a:r>
              <a:rPr lang="en-SG" sz="1400">
                <a:latin typeface="Source Sans Pro ExtraLight"/>
                <a:ea typeface="Source Sans Pro ExtraLight"/>
                <a:cs typeface="Source Sans Pro ExtraLight"/>
                <a:sym typeface="Source Sans Pro ExtraLight"/>
              </a:rPr>
              <a:t>We will apply logistic regression here to predict the probability of WNV presence.</a:t>
            </a:r>
            <a:endParaRPr sz="1400"/>
          </a:p>
          <a:p>
            <a:pPr marL="0" lvl="0" indent="0" algn="l" rtl="0">
              <a:spcBef>
                <a:spcPts val="0"/>
              </a:spcBef>
              <a:spcAft>
                <a:spcPts val="0"/>
              </a:spcAft>
              <a:buNone/>
            </a:pPr>
            <a:endParaRPr/>
          </a:p>
        </p:txBody>
      </p:sp>
      <p:sp>
        <p:nvSpPr>
          <p:cNvPr id="756" name="Google Shape;75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SG" sz="1400">
                <a:latin typeface="Source Sans Pro ExtraLight"/>
                <a:ea typeface="Source Sans Pro ExtraLight"/>
                <a:cs typeface="Source Sans Pro ExtraLight"/>
                <a:sym typeface="Source Sans Pro ExtraLight"/>
              </a:rPr>
              <a:t>SGD Classifier implements regularised linear models with Stochastic Gradient Descent. We will instantiate the SGDClassifier using loss='log' to implement the logistic regression and compare its performance to the previous model.</a:t>
            </a:r>
            <a:endParaRPr sz="1400">
              <a:latin typeface="Source Sans Pro ExtraLight"/>
              <a:ea typeface="Source Sans Pro ExtraLight"/>
              <a:cs typeface="Source Sans Pro ExtraLight"/>
              <a:sym typeface="Source Sans Pro ExtraLight"/>
            </a:endParaRPr>
          </a:p>
          <a:p>
            <a:pPr marL="0" lvl="0" indent="0" algn="l" rtl="0">
              <a:spcBef>
                <a:spcPts val="0"/>
              </a:spcBef>
              <a:spcAft>
                <a:spcPts val="0"/>
              </a:spcAft>
              <a:buNone/>
            </a:pPr>
            <a:endParaRPr/>
          </a:p>
        </p:txBody>
      </p:sp>
      <p:sp>
        <p:nvSpPr>
          <p:cNvPr id="766" name="Google Shape;76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SG" sz="1400">
                <a:latin typeface="Source Sans Pro ExtraLight"/>
                <a:ea typeface="Source Sans Pro ExtraLight"/>
                <a:cs typeface="Source Sans Pro ExtraLight"/>
                <a:sym typeface="Source Sans Pro ExtraLight"/>
              </a:rPr>
              <a:t>As decision trees tend to overfit on the training data, we will use bagged decision trees instead. Bagging is an ensemble method that conducts random resampling with replacement to create multiple models and aggregates the predictions.</a:t>
            </a:r>
            <a:endParaRPr sz="1400">
              <a:latin typeface="Source Sans Pro ExtraLight"/>
              <a:ea typeface="Source Sans Pro ExtraLight"/>
              <a:cs typeface="Source Sans Pro ExtraLight"/>
              <a:sym typeface="Source Sans Pro ExtraLight"/>
            </a:endParaRPr>
          </a:p>
          <a:p>
            <a:pPr marL="0" lvl="0" indent="0" algn="l" rtl="0">
              <a:spcBef>
                <a:spcPts val="0"/>
              </a:spcBef>
              <a:spcAft>
                <a:spcPts val="0"/>
              </a:spcAft>
              <a:buNone/>
            </a:pPr>
            <a:endParaRPr/>
          </a:p>
        </p:txBody>
      </p:sp>
      <p:sp>
        <p:nvSpPr>
          <p:cNvPr id="776" name="Google Shape;77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SG" sz="1400">
                <a:latin typeface="Source Sans Pro ExtraLight"/>
                <a:ea typeface="Source Sans Pro ExtraLight"/>
                <a:cs typeface="Source Sans Pro ExtraLight"/>
                <a:sym typeface="Source Sans Pro ExtraLight"/>
              </a:rPr>
              <a:t>With bagged decision trees, we generate many trees on very similar data ie if a certain seasonality feature is a strong predictor of WNV, each bagged tree node will be simliar. These trees will thus be very strongly corelated with one another. Random forest will be useful in 'de-correlating' our trees. This is done by selecting a random subset of features at each node.</a:t>
            </a:r>
            <a:endParaRPr sz="1400">
              <a:latin typeface="Source Sans Pro ExtraLight"/>
              <a:ea typeface="Source Sans Pro ExtraLight"/>
              <a:cs typeface="Source Sans Pro ExtraLight"/>
              <a:sym typeface="Source Sans Pro ExtraLight"/>
            </a:endParaRPr>
          </a:p>
          <a:p>
            <a:pPr marL="0" lvl="0" indent="0" algn="l" rtl="0">
              <a:spcBef>
                <a:spcPts val="0"/>
              </a:spcBef>
              <a:spcAft>
                <a:spcPts val="0"/>
              </a:spcAft>
              <a:buNone/>
            </a:pPr>
            <a:endParaRPr/>
          </a:p>
        </p:txBody>
      </p:sp>
      <p:sp>
        <p:nvSpPr>
          <p:cNvPr id="786" name="Google Shape;78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SG" sz="1400">
                <a:latin typeface="Source Sans Pro ExtraLight"/>
                <a:ea typeface="Source Sans Pro ExtraLight"/>
                <a:cs typeface="Source Sans Pro ExtraLight"/>
                <a:sym typeface="Source Sans Pro ExtraLight"/>
              </a:rPr>
              <a:t>AdaBoost is a boosting ensemble method that fits a sequence of weak learners on modified versions of the data. AdaBoost works by putting more weight on misclassifications and less on those already handled well. This allows it to convert a set of weak classifiers into a strong one.</a:t>
            </a:r>
            <a:endParaRPr sz="1400">
              <a:latin typeface="Source Sans Pro ExtraLight"/>
              <a:ea typeface="Source Sans Pro ExtraLight"/>
              <a:cs typeface="Source Sans Pro ExtraLight"/>
              <a:sym typeface="Source Sans Pro ExtraLight"/>
            </a:endParaRPr>
          </a:p>
          <a:p>
            <a:pPr marL="0" lvl="0" indent="0" algn="l" rtl="0">
              <a:spcBef>
                <a:spcPts val="0"/>
              </a:spcBef>
              <a:spcAft>
                <a:spcPts val="0"/>
              </a:spcAft>
              <a:buNone/>
            </a:pPr>
            <a:endParaRPr/>
          </a:p>
        </p:txBody>
      </p:sp>
      <p:sp>
        <p:nvSpPr>
          <p:cNvPr id="796" name="Google Shape;79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SG" sz="1400">
                <a:latin typeface="Source Sans Pro ExtraLight"/>
                <a:ea typeface="Source Sans Pro ExtraLight"/>
                <a:cs typeface="Source Sans Pro ExtraLight"/>
                <a:sym typeface="Source Sans Pro ExtraLight"/>
              </a:rPr>
              <a:t>While the AdaBoost model identifies the shortcomings by using high weight data points, gradient boosting performs the same by using gradients in the loss function.</a:t>
            </a:r>
            <a:endParaRPr sz="1400">
              <a:latin typeface="Source Sans Pro ExtraLight"/>
              <a:ea typeface="Source Sans Pro ExtraLight"/>
              <a:cs typeface="Source Sans Pro ExtraLight"/>
              <a:sym typeface="Source Sans Pro ExtraLight"/>
            </a:endParaRPr>
          </a:p>
          <a:p>
            <a:pPr marL="0" lvl="0" indent="0" algn="l" rtl="0">
              <a:spcBef>
                <a:spcPts val="0"/>
              </a:spcBef>
              <a:spcAft>
                <a:spcPts val="0"/>
              </a:spcAft>
              <a:buNone/>
            </a:pPr>
            <a:endParaRPr/>
          </a:p>
        </p:txBody>
      </p:sp>
      <p:sp>
        <p:nvSpPr>
          <p:cNvPr id="805" name="Google Shape;8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p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568"/>
            </a:srgb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333"/>
            </a:srgb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sm" len="sm"/>
              <a:tailEnd type="none" w="sm" len="sm"/>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sm" len="sm"/>
              <a:tailEnd type="none" w="sm" len="sm"/>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sm" len="sm"/>
              <a:tailEnd type="none" w="sm" len="sm"/>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 name="Google Shape;69;p2"/>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
          <p:cNvSpPr txBox="1">
            <a:spLocks noGrp="1"/>
          </p:cNvSpPr>
          <p:nvPr>
            <p:ph type="ctrTitle"/>
          </p:nvPr>
        </p:nvSpPr>
        <p:spPr>
          <a:xfrm>
            <a:off x="2847975" y="3363425"/>
            <a:ext cx="5610300" cy="115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FFFF"/>
              </a:buClr>
              <a:buSzPts val="4800"/>
              <a:buNone/>
              <a:defRPr sz="4800">
                <a:solidFill>
                  <a:srgbClr val="FFFFFF"/>
                </a:solidFill>
              </a:defRPr>
            </a:lvl1pPr>
            <a:lvl2pPr lvl="1" algn="r">
              <a:lnSpc>
                <a:spcPct val="100000"/>
              </a:lnSpc>
              <a:spcBef>
                <a:spcPts val="0"/>
              </a:spcBef>
              <a:spcAft>
                <a:spcPts val="0"/>
              </a:spcAft>
              <a:buClr>
                <a:srgbClr val="FFFFFF"/>
              </a:buClr>
              <a:buSzPts val="4800"/>
              <a:buNone/>
              <a:defRPr sz="4800">
                <a:solidFill>
                  <a:srgbClr val="FFFFFF"/>
                </a:solidFill>
              </a:defRPr>
            </a:lvl2pPr>
            <a:lvl3pPr lvl="2" algn="r">
              <a:lnSpc>
                <a:spcPct val="100000"/>
              </a:lnSpc>
              <a:spcBef>
                <a:spcPts val="0"/>
              </a:spcBef>
              <a:spcAft>
                <a:spcPts val="0"/>
              </a:spcAft>
              <a:buClr>
                <a:srgbClr val="FFFFFF"/>
              </a:buClr>
              <a:buSzPts val="4800"/>
              <a:buNone/>
              <a:defRPr sz="4800">
                <a:solidFill>
                  <a:srgbClr val="FFFFFF"/>
                </a:solidFill>
              </a:defRPr>
            </a:lvl3pPr>
            <a:lvl4pPr lvl="3" algn="r">
              <a:lnSpc>
                <a:spcPct val="100000"/>
              </a:lnSpc>
              <a:spcBef>
                <a:spcPts val="0"/>
              </a:spcBef>
              <a:spcAft>
                <a:spcPts val="0"/>
              </a:spcAft>
              <a:buClr>
                <a:srgbClr val="FFFFFF"/>
              </a:buClr>
              <a:buSzPts val="4800"/>
              <a:buNone/>
              <a:defRPr sz="4800">
                <a:solidFill>
                  <a:srgbClr val="FFFFFF"/>
                </a:solidFill>
              </a:defRPr>
            </a:lvl4pPr>
            <a:lvl5pPr lvl="4" algn="r">
              <a:lnSpc>
                <a:spcPct val="100000"/>
              </a:lnSpc>
              <a:spcBef>
                <a:spcPts val="0"/>
              </a:spcBef>
              <a:spcAft>
                <a:spcPts val="0"/>
              </a:spcAft>
              <a:buClr>
                <a:srgbClr val="FFFFFF"/>
              </a:buClr>
              <a:buSzPts val="4800"/>
              <a:buNone/>
              <a:defRPr sz="4800">
                <a:solidFill>
                  <a:srgbClr val="FFFFFF"/>
                </a:solidFill>
              </a:defRPr>
            </a:lvl5pPr>
            <a:lvl6pPr lvl="5" algn="r">
              <a:lnSpc>
                <a:spcPct val="100000"/>
              </a:lnSpc>
              <a:spcBef>
                <a:spcPts val="0"/>
              </a:spcBef>
              <a:spcAft>
                <a:spcPts val="0"/>
              </a:spcAft>
              <a:buClr>
                <a:srgbClr val="FFFFFF"/>
              </a:buClr>
              <a:buSzPts val="4800"/>
              <a:buNone/>
              <a:defRPr sz="4800">
                <a:solidFill>
                  <a:srgbClr val="FFFFFF"/>
                </a:solidFill>
              </a:defRPr>
            </a:lvl6pPr>
            <a:lvl7pPr lvl="6" algn="r">
              <a:lnSpc>
                <a:spcPct val="100000"/>
              </a:lnSpc>
              <a:spcBef>
                <a:spcPts val="0"/>
              </a:spcBef>
              <a:spcAft>
                <a:spcPts val="0"/>
              </a:spcAft>
              <a:buClr>
                <a:srgbClr val="FFFFFF"/>
              </a:buClr>
              <a:buSzPts val="4800"/>
              <a:buNone/>
              <a:defRPr sz="4800">
                <a:solidFill>
                  <a:srgbClr val="FFFFFF"/>
                </a:solidFill>
              </a:defRPr>
            </a:lvl7pPr>
            <a:lvl8pPr lvl="7" algn="r">
              <a:lnSpc>
                <a:spcPct val="100000"/>
              </a:lnSpc>
              <a:spcBef>
                <a:spcPts val="0"/>
              </a:spcBef>
              <a:spcAft>
                <a:spcPts val="0"/>
              </a:spcAft>
              <a:buClr>
                <a:srgbClr val="FFFFFF"/>
              </a:buClr>
              <a:buSzPts val="4800"/>
              <a:buNone/>
              <a:defRPr sz="4800">
                <a:solidFill>
                  <a:srgbClr val="FFFFFF"/>
                </a:solidFill>
              </a:defRPr>
            </a:lvl8pPr>
            <a:lvl9pPr lvl="8" algn="r">
              <a:lnSpc>
                <a:spcPct val="100000"/>
              </a:lnSpc>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3"/>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76" name="Google Shape;76;p3"/>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77" name="Google Shape;77;p3"/>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 name="Google Shape;80;p3"/>
          <p:cNvGrpSpPr/>
          <p:nvPr/>
        </p:nvGrpSpPr>
        <p:grpSpPr>
          <a:xfrm>
            <a:off x="-9525" y="44624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sm" len="sm"/>
              <a:tailEnd type="none" w="sm" len="sm"/>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sm" len="sm"/>
              <a:tailEnd type="none" w="sm" len="sm"/>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sm" len="sm"/>
              <a:tailEnd type="none" w="sm" len="sm"/>
            </a:ln>
          </p:spPr>
        </p:sp>
      </p:grpSp>
      <p:grpSp>
        <p:nvGrpSpPr>
          <p:cNvPr id="84" name="Google Shape;84;p3"/>
          <p:cNvGrpSpPr/>
          <p:nvPr/>
        </p:nvGrpSpPr>
        <p:grpSpPr>
          <a:xfrm>
            <a:off x="-42837" y="44434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 name="Google Shape;110;p3"/>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115"/>
        <p:cNvGrpSpPr/>
        <p:nvPr/>
      </p:nvGrpSpPr>
      <p:grpSpPr>
        <a:xfrm>
          <a:off x="0" y="0"/>
          <a:ext cx="0" cy="0"/>
          <a:chOff x="0" y="0"/>
          <a:chExt cx="0" cy="0"/>
        </a:xfrm>
      </p:grpSpPr>
      <p:sp>
        <p:nvSpPr>
          <p:cNvPr id="116" name="Google Shape;116;p4"/>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a:endParaRPr/>
          </a:p>
        </p:txBody>
      </p:sp>
      <p:sp>
        <p:nvSpPr>
          <p:cNvPr id="117" name="Google Shape;117;p4"/>
          <p:cNvSpPr txBox="1">
            <a:spLocks noGrp="1"/>
          </p:cNvSpPr>
          <p:nvPr>
            <p:ph type="body" idx="1"/>
          </p:nvPr>
        </p:nvSpPr>
        <p:spPr>
          <a:xfrm>
            <a:off x="1131500" y="1552950"/>
            <a:ext cx="3339900" cy="26658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118" name="Google Shape;118;p4"/>
          <p:cNvSpPr txBox="1">
            <a:spLocks noGrp="1"/>
          </p:cNvSpPr>
          <p:nvPr>
            <p:ph type="body" idx="2"/>
          </p:nvPr>
        </p:nvSpPr>
        <p:spPr>
          <a:xfrm>
            <a:off x="4672563" y="1552950"/>
            <a:ext cx="3339900" cy="26658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119" name="Google Shape;119;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120" name="Google Shape;120;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121" name="Google Shape;121;p4"/>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 name="Google Shape;124;p4"/>
          <p:cNvGrpSpPr/>
          <p:nvPr/>
        </p:nvGrpSpPr>
        <p:grpSpPr>
          <a:xfrm>
            <a:off x="-9525" y="4462475"/>
            <a:ext cx="9167825" cy="595300"/>
            <a:chOff x="-9525" y="4462475"/>
            <a:chExt cx="9167825" cy="595300"/>
          </a:xfrm>
        </p:grpSpPr>
        <p:sp>
          <p:nvSpPr>
            <p:cNvPr id="125" name="Google Shape;125;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sm" len="sm"/>
              <a:tailEnd type="none" w="sm" len="sm"/>
            </a:ln>
          </p:spPr>
        </p:sp>
        <p:sp>
          <p:nvSpPr>
            <p:cNvPr id="126" name="Google Shape;126;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sm" len="sm"/>
              <a:tailEnd type="none" w="sm" len="sm"/>
            </a:ln>
          </p:spPr>
        </p:sp>
        <p:sp>
          <p:nvSpPr>
            <p:cNvPr id="127" name="Google Shape;127;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sm" len="sm"/>
              <a:tailEnd type="none" w="sm" len="sm"/>
            </a:ln>
          </p:spPr>
        </p:sp>
      </p:grpSp>
      <p:grpSp>
        <p:nvGrpSpPr>
          <p:cNvPr id="128" name="Google Shape;128;p4"/>
          <p:cNvGrpSpPr/>
          <p:nvPr/>
        </p:nvGrpSpPr>
        <p:grpSpPr>
          <a:xfrm>
            <a:off x="-42837" y="4443488"/>
            <a:ext cx="9229575" cy="642787"/>
            <a:chOff x="-42837" y="4443488"/>
            <a:chExt cx="9229575" cy="642787"/>
          </a:xfrm>
        </p:grpSpPr>
        <p:sp>
          <p:nvSpPr>
            <p:cNvPr id="129" name="Google Shape;129;p4"/>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4"/>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4"/>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4"/>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4"/>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4"/>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4"/>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4"/>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4"/>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 name="Google Shape;154;p4"/>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AND_BODY" type="tx">
  <p:cSld name="TITLE_AND_BODY">
    <p:spTree>
      <p:nvGrpSpPr>
        <p:cNvPr id="1" name="Shape 159"/>
        <p:cNvGrpSpPr/>
        <p:nvPr/>
      </p:nvGrpSpPr>
      <p:grpSpPr>
        <a:xfrm>
          <a:off x="0" y="0"/>
          <a:ext cx="0" cy="0"/>
          <a:chOff x="0" y="0"/>
          <a:chExt cx="0" cy="0"/>
        </a:xfrm>
      </p:grpSpPr>
      <p:sp>
        <p:nvSpPr>
          <p:cNvPr id="160" name="Google Shape;160;p5"/>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a:endParaRPr/>
          </a:p>
        </p:txBody>
      </p:sp>
      <p:sp>
        <p:nvSpPr>
          <p:cNvPr id="161" name="Google Shape;161;p5"/>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162" name="Google Shape;162;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163" name="Google Shape;163;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164" name="Google Shape;164;p5"/>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7" name="Google Shape;167;p5"/>
          <p:cNvGrpSpPr/>
          <p:nvPr/>
        </p:nvGrpSpPr>
        <p:grpSpPr>
          <a:xfrm>
            <a:off x="-9525" y="4462475"/>
            <a:ext cx="9167825" cy="595300"/>
            <a:chOff x="-9525" y="4462475"/>
            <a:chExt cx="9167825" cy="595300"/>
          </a:xfrm>
        </p:grpSpPr>
        <p:sp>
          <p:nvSpPr>
            <p:cNvPr id="168" name="Google Shape;168;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sm" len="sm"/>
              <a:tailEnd type="none" w="sm" len="sm"/>
            </a:ln>
          </p:spPr>
        </p:sp>
        <p:sp>
          <p:nvSpPr>
            <p:cNvPr id="169" name="Google Shape;169;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sm" len="sm"/>
              <a:tailEnd type="none" w="sm" len="sm"/>
            </a:ln>
          </p:spPr>
        </p:sp>
        <p:sp>
          <p:nvSpPr>
            <p:cNvPr id="170" name="Google Shape;170;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sm" len="sm"/>
              <a:tailEnd type="none" w="sm" len="sm"/>
            </a:ln>
          </p:spPr>
        </p:sp>
      </p:grpSp>
      <p:grpSp>
        <p:nvGrpSpPr>
          <p:cNvPr id="171" name="Google Shape;171;p5"/>
          <p:cNvGrpSpPr/>
          <p:nvPr/>
        </p:nvGrpSpPr>
        <p:grpSpPr>
          <a:xfrm>
            <a:off x="-42837" y="4443488"/>
            <a:ext cx="9229575" cy="642787"/>
            <a:chOff x="-42837" y="4443488"/>
            <a:chExt cx="9229575" cy="642787"/>
          </a:xfrm>
        </p:grpSpPr>
        <p:sp>
          <p:nvSpPr>
            <p:cNvPr id="172" name="Google Shape;172;p5"/>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5"/>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5"/>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5"/>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5"/>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5"/>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5"/>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5"/>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5"/>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5"/>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5"/>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5"/>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5"/>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5"/>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5"/>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5"/>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5"/>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5"/>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 name="Google Shape;197;p5"/>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202"/>
        <p:cNvGrpSpPr/>
        <p:nvPr/>
      </p:nvGrpSpPr>
      <p:grpSpPr>
        <a:xfrm>
          <a:off x="0" y="0"/>
          <a:ext cx="0" cy="0"/>
          <a:chOff x="0" y="0"/>
          <a:chExt cx="0" cy="0"/>
        </a:xfrm>
      </p:grpSpPr>
      <p:sp>
        <p:nvSpPr>
          <p:cNvPr id="203" name="Google Shape;203;p6"/>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568"/>
            </a:srgbClr>
          </a:solidFill>
          <a:ln>
            <a:noFill/>
          </a:ln>
        </p:spPr>
      </p:sp>
      <p:sp>
        <p:nvSpPr>
          <p:cNvPr id="204" name="Google Shape;204;p6"/>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333"/>
            </a:srgbClr>
          </a:solidFill>
          <a:ln>
            <a:noFill/>
          </a:ln>
        </p:spPr>
      </p:sp>
      <p:sp>
        <p:nvSpPr>
          <p:cNvPr id="205" name="Google Shape;205;p6"/>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8" name="Google Shape;208;p6"/>
          <p:cNvGrpSpPr/>
          <p:nvPr/>
        </p:nvGrpSpPr>
        <p:grpSpPr>
          <a:xfrm>
            <a:off x="-9525" y="2024075"/>
            <a:ext cx="9167825" cy="595300"/>
            <a:chOff x="-9525" y="4462475"/>
            <a:chExt cx="9167825" cy="595300"/>
          </a:xfrm>
        </p:grpSpPr>
        <p:sp>
          <p:nvSpPr>
            <p:cNvPr id="209" name="Google Shape;209;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sm" len="sm"/>
              <a:tailEnd type="none" w="sm" len="sm"/>
            </a:ln>
          </p:spPr>
        </p:sp>
        <p:sp>
          <p:nvSpPr>
            <p:cNvPr id="210" name="Google Shape;210;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sm" len="sm"/>
              <a:tailEnd type="none" w="sm" len="sm"/>
            </a:ln>
          </p:spPr>
        </p:sp>
        <p:sp>
          <p:nvSpPr>
            <p:cNvPr id="211" name="Google Shape;211;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sm" len="sm"/>
              <a:tailEnd type="none" w="sm" len="sm"/>
            </a:ln>
          </p:spPr>
        </p:sp>
      </p:grpSp>
      <p:grpSp>
        <p:nvGrpSpPr>
          <p:cNvPr id="212" name="Google Shape;212;p6"/>
          <p:cNvGrpSpPr/>
          <p:nvPr/>
        </p:nvGrpSpPr>
        <p:grpSpPr>
          <a:xfrm>
            <a:off x="-42837" y="2005088"/>
            <a:ext cx="9229575" cy="642787"/>
            <a:chOff x="-42837" y="4443488"/>
            <a:chExt cx="9229575" cy="642787"/>
          </a:xfrm>
        </p:grpSpPr>
        <p:sp>
          <p:nvSpPr>
            <p:cNvPr id="213" name="Google Shape;213;p6"/>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6"/>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6"/>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6"/>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6"/>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6"/>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6"/>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6"/>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6"/>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6"/>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8" name="Google Shape;238;p6"/>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
          <p:cNvSpPr txBox="1">
            <a:spLocks noGrp="1"/>
          </p:cNvSpPr>
          <p:nvPr>
            <p:ph type="ctrTitle"/>
          </p:nvPr>
        </p:nvSpPr>
        <p:spPr>
          <a:xfrm>
            <a:off x="2309350" y="3031150"/>
            <a:ext cx="5214600" cy="1159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FFFFFF"/>
              </a:buClr>
              <a:buSzPts val="3600"/>
              <a:buNone/>
              <a:defRPr sz="3600">
                <a:solidFill>
                  <a:srgbClr val="FFFFFF"/>
                </a:solidFill>
              </a:defRPr>
            </a:lvl1pPr>
            <a:lvl2pPr lvl="1" algn="r">
              <a:lnSpc>
                <a:spcPct val="100000"/>
              </a:lnSpc>
              <a:spcBef>
                <a:spcPts val="0"/>
              </a:spcBef>
              <a:spcAft>
                <a:spcPts val="0"/>
              </a:spcAft>
              <a:buClr>
                <a:srgbClr val="FFFFFF"/>
              </a:buClr>
              <a:buSzPts val="3600"/>
              <a:buNone/>
              <a:defRPr sz="3600">
                <a:solidFill>
                  <a:srgbClr val="FFFFFF"/>
                </a:solidFill>
              </a:defRPr>
            </a:lvl2pPr>
            <a:lvl3pPr lvl="2" algn="r">
              <a:lnSpc>
                <a:spcPct val="100000"/>
              </a:lnSpc>
              <a:spcBef>
                <a:spcPts val="0"/>
              </a:spcBef>
              <a:spcAft>
                <a:spcPts val="0"/>
              </a:spcAft>
              <a:buClr>
                <a:srgbClr val="FFFFFF"/>
              </a:buClr>
              <a:buSzPts val="3600"/>
              <a:buNone/>
              <a:defRPr sz="3600">
                <a:solidFill>
                  <a:srgbClr val="FFFFFF"/>
                </a:solidFill>
              </a:defRPr>
            </a:lvl3pPr>
            <a:lvl4pPr lvl="3" algn="r">
              <a:lnSpc>
                <a:spcPct val="100000"/>
              </a:lnSpc>
              <a:spcBef>
                <a:spcPts val="0"/>
              </a:spcBef>
              <a:spcAft>
                <a:spcPts val="0"/>
              </a:spcAft>
              <a:buClr>
                <a:srgbClr val="FFFFFF"/>
              </a:buClr>
              <a:buSzPts val="3600"/>
              <a:buNone/>
              <a:defRPr sz="3600">
                <a:solidFill>
                  <a:srgbClr val="FFFFFF"/>
                </a:solidFill>
              </a:defRPr>
            </a:lvl4pPr>
            <a:lvl5pPr lvl="4" algn="r">
              <a:lnSpc>
                <a:spcPct val="100000"/>
              </a:lnSpc>
              <a:spcBef>
                <a:spcPts val="0"/>
              </a:spcBef>
              <a:spcAft>
                <a:spcPts val="0"/>
              </a:spcAft>
              <a:buClr>
                <a:srgbClr val="FFFFFF"/>
              </a:buClr>
              <a:buSzPts val="3600"/>
              <a:buNone/>
              <a:defRPr sz="3600">
                <a:solidFill>
                  <a:srgbClr val="FFFFFF"/>
                </a:solidFill>
              </a:defRPr>
            </a:lvl5pPr>
            <a:lvl6pPr lvl="5" algn="r">
              <a:lnSpc>
                <a:spcPct val="100000"/>
              </a:lnSpc>
              <a:spcBef>
                <a:spcPts val="0"/>
              </a:spcBef>
              <a:spcAft>
                <a:spcPts val="0"/>
              </a:spcAft>
              <a:buClr>
                <a:srgbClr val="FFFFFF"/>
              </a:buClr>
              <a:buSzPts val="3600"/>
              <a:buNone/>
              <a:defRPr sz="3600">
                <a:solidFill>
                  <a:srgbClr val="FFFFFF"/>
                </a:solidFill>
              </a:defRPr>
            </a:lvl6pPr>
            <a:lvl7pPr lvl="6" algn="r">
              <a:lnSpc>
                <a:spcPct val="100000"/>
              </a:lnSpc>
              <a:spcBef>
                <a:spcPts val="0"/>
              </a:spcBef>
              <a:spcAft>
                <a:spcPts val="0"/>
              </a:spcAft>
              <a:buClr>
                <a:srgbClr val="FFFFFF"/>
              </a:buClr>
              <a:buSzPts val="3600"/>
              <a:buNone/>
              <a:defRPr sz="3600">
                <a:solidFill>
                  <a:srgbClr val="FFFFFF"/>
                </a:solidFill>
              </a:defRPr>
            </a:lvl7pPr>
            <a:lvl8pPr lvl="7" algn="r">
              <a:lnSpc>
                <a:spcPct val="100000"/>
              </a:lnSpc>
              <a:spcBef>
                <a:spcPts val="0"/>
              </a:spcBef>
              <a:spcAft>
                <a:spcPts val="0"/>
              </a:spcAft>
              <a:buClr>
                <a:srgbClr val="FFFFFF"/>
              </a:buClr>
              <a:buSzPts val="3600"/>
              <a:buNone/>
              <a:defRPr sz="3600">
                <a:solidFill>
                  <a:srgbClr val="FFFFFF"/>
                </a:solidFill>
              </a:defRPr>
            </a:lvl8pPr>
            <a:lvl9pPr lvl="8" algn="r">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243" name="Google Shape;243;p6"/>
          <p:cNvSpPr txBox="1">
            <a:spLocks noGrp="1"/>
          </p:cNvSpPr>
          <p:nvPr>
            <p:ph type="subTitle" idx="1"/>
          </p:nvPr>
        </p:nvSpPr>
        <p:spPr>
          <a:xfrm>
            <a:off x="2309441" y="4059250"/>
            <a:ext cx="5214600" cy="78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2000"/>
              <a:buNone/>
              <a:defRPr>
                <a:solidFill>
                  <a:srgbClr val="FFFFFF"/>
                </a:solidFill>
              </a:defRPr>
            </a:lvl1pPr>
            <a:lvl2pPr lvl="1" algn="r">
              <a:lnSpc>
                <a:spcPct val="100000"/>
              </a:lnSpc>
              <a:spcBef>
                <a:spcPts val="0"/>
              </a:spcBef>
              <a:spcAft>
                <a:spcPts val="0"/>
              </a:spcAft>
              <a:buClr>
                <a:srgbClr val="FFFFFF"/>
              </a:buClr>
              <a:buSzPts val="3000"/>
              <a:buNone/>
              <a:defRPr sz="3000">
                <a:solidFill>
                  <a:srgbClr val="FFFFFF"/>
                </a:solidFill>
              </a:defRPr>
            </a:lvl2pPr>
            <a:lvl3pPr lvl="2" algn="r">
              <a:lnSpc>
                <a:spcPct val="100000"/>
              </a:lnSpc>
              <a:spcBef>
                <a:spcPts val="0"/>
              </a:spcBef>
              <a:spcAft>
                <a:spcPts val="0"/>
              </a:spcAft>
              <a:buClr>
                <a:srgbClr val="FFFFFF"/>
              </a:buClr>
              <a:buSzPts val="3000"/>
              <a:buNone/>
              <a:defRPr sz="3000">
                <a:solidFill>
                  <a:srgbClr val="FFFFFF"/>
                </a:solidFill>
              </a:defRPr>
            </a:lvl3pPr>
            <a:lvl4pPr lvl="3" algn="r">
              <a:lnSpc>
                <a:spcPct val="100000"/>
              </a:lnSpc>
              <a:spcBef>
                <a:spcPts val="0"/>
              </a:spcBef>
              <a:spcAft>
                <a:spcPts val="0"/>
              </a:spcAft>
              <a:buClr>
                <a:srgbClr val="FFFFFF"/>
              </a:buClr>
              <a:buSzPts val="3000"/>
              <a:buNone/>
              <a:defRPr sz="3000">
                <a:solidFill>
                  <a:srgbClr val="FFFFFF"/>
                </a:solidFill>
              </a:defRPr>
            </a:lvl4pPr>
            <a:lvl5pPr lvl="4" algn="r">
              <a:lnSpc>
                <a:spcPct val="100000"/>
              </a:lnSpc>
              <a:spcBef>
                <a:spcPts val="0"/>
              </a:spcBef>
              <a:spcAft>
                <a:spcPts val="0"/>
              </a:spcAft>
              <a:buClr>
                <a:srgbClr val="FFFFFF"/>
              </a:buClr>
              <a:buSzPts val="3000"/>
              <a:buNone/>
              <a:defRPr sz="3000">
                <a:solidFill>
                  <a:srgbClr val="FFFFFF"/>
                </a:solidFill>
              </a:defRPr>
            </a:lvl5pPr>
            <a:lvl6pPr lvl="5" algn="r">
              <a:lnSpc>
                <a:spcPct val="100000"/>
              </a:lnSpc>
              <a:spcBef>
                <a:spcPts val="0"/>
              </a:spcBef>
              <a:spcAft>
                <a:spcPts val="0"/>
              </a:spcAft>
              <a:buClr>
                <a:srgbClr val="FFFFFF"/>
              </a:buClr>
              <a:buSzPts val="3000"/>
              <a:buNone/>
              <a:defRPr sz="3000">
                <a:solidFill>
                  <a:srgbClr val="FFFFFF"/>
                </a:solidFill>
              </a:defRPr>
            </a:lvl6pPr>
            <a:lvl7pPr lvl="6" algn="r">
              <a:lnSpc>
                <a:spcPct val="100000"/>
              </a:lnSpc>
              <a:spcBef>
                <a:spcPts val="0"/>
              </a:spcBef>
              <a:spcAft>
                <a:spcPts val="0"/>
              </a:spcAft>
              <a:buClr>
                <a:srgbClr val="FFFFFF"/>
              </a:buClr>
              <a:buSzPts val="3000"/>
              <a:buNone/>
              <a:defRPr sz="3000">
                <a:solidFill>
                  <a:srgbClr val="FFFFFF"/>
                </a:solidFill>
              </a:defRPr>
            </a:lvl7pPr>
            <a:lvl8pPr lvl="7" algn="r">
              <a:lnSpc>
                <a:spcPct val="100000"/>
              </a:lnSpc>
              <a:spcBef>
                <a:spcPts val="0"/>
              </a:spcBef>
              <a:spcAft>
                <a:spcPts val="0"/>
              </a:spcAft>
              <a:buClr>
                <a:srgbClr val="FFFFFF"/>
              </a:buClr>
              <a:buSzPts val="3000"/>
              <a:buNone/>
              <a:defRPr sz="3000">
                <a:solidFill>
                  <a:srgbClr val="FFFFFF"/>
                </a:solidFill>
              </a:defRPr>
            </a:lvl8pPr>
            <a:lvl9pPr lvl="8" algn="r">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44" name="Google Shape;244;p6"/>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245"/>
        <p:cNvGrpSpPr/>
        <p:nvPr/>
      </p:nvGrpSpPr>
      <p:grpSpPr>
        <a:xfrm>
          <a:off x="0" y="0"/>
          <a:ext cx="0" cy="0"/>
          <a:chOff x="0" y="0"/>
          <a:chExt cx="0" cy="0"/>
        </a:xfrm>
      </p:grpSpPr>
      <p:sp>
        <p:nvSpPr>
          <p:cNvPr id="246" name="Google Shape;246;p7"/>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a:endParaRPr/>
          </a:p>
        </p:txBody>
      </p:sp>
      <p:sp>
        <p:nvSpPr>
          <p:cNvPr id="247" name="Google Shape;247;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248" name="Google Shape;248;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249" name="Google Shape;249;p7"/>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7"/>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7"/>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2" name="Google Shape;252;p7"/>
          <p:cNvGrpSpPr/>
          <p:nvPr/>
        </p:nvGrpSpPr>
        <p:grpSpPr>
          <a:xfrm>
            <a:off x="-9525" y="4462475"/>
            <a:ext cx="9167825" cy="595300"/>
            <a:chOff x="-9525" y="4462475"/>
            <a:chExt cx="9167825" cy="595300"/>
          </a:xfrm>
        </p:grpSpPr>
        <p:sp>
          <p:nvSpPr>
            <p:cNvPr id="253" name="Google Shape;253;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sm" len="sm"/>
              <a:tailEnd type="none" w="sm" len="sm"/>
            </a:ln>
          </p:spPr>
        </p:sp>
        <p:sp>
          <p:nvSpPr>
            <p:cNvPr id="254" name="Google Shape;254;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sm" len="sm"/>
              <a:tailEnd type="none" w="sm" len="sm"/>
            </a:ln>
          </p:spPr>
        </p:sp>
        <p:sp>
          <p:nvSpPr>
            <p:cNvPr id="255" name="Google Shape;255;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sm" len="sm"/>
              <a:tailEnd type="none" w="sm" len="sm"/>
            </a:ln>
          </p:spPr>
        </p:sp>
      </p:grpSp>
      <p:grpSp>
        <p:nvGrpSpPr>
          <p:cNvPr id="256" name="Google Shape;256;p7"/>
          <p:cNvGrpSpPr/>
          <p:nvPr/>
        </p:nvGrpSpPr>
        <p:grpSpPr>
          <a:xfrm>
            <a:off x="-42837" y="4443488"/>
            <a:ext cx="9229575" cy="642787"/>
            <a:chOff x="-42837" y="4443488"/>
            <a:chExt cx="9229575" cy="642787"/>
          </a:xfrm>
        </p:grpSpPr>
        <p:sp>
          <p:nvSpPr>
            <p:cNvPr id="257" name="Google Shape;257;p7"/>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7"/>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7"/>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7"/>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7"/>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7"/>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7"/>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7"/>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7"/>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7"/>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7"/>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7"/>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7"/>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7"/>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7"/>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7"/>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7"/>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7"/>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7"/>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7"/>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7"/>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7"/>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7"/>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7"/>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7"/>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2" name="Google Shape;282;p7"/>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7"/>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7"/>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7"/>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7"/>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_2">
  <p:cSld name="BLANK_2">
    <p:spTree>
      <p:nvGrpSpPr>
        <p:cNvPr id="1" name="Shape 287"/>
        <p:cNvGrpSpPr/>
        <p:nvPr/>
      </p:nvGrpSpPr>
      <p:grpSpPr>
        <a:xfrm>
          <a:off x="0" y="0"/>
          <a:ext cx="0" cy="0"/>
          <a:chOff x="0" y="0"/>
          <a:chExt cx="0" cy="0"/>
        </a:xfrm>
      </p:grpSpPr>
      <p:sp>
        <p:nvSpPr>
          <p:cNvPr id="288" name="Google Shape;288;p8"/>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568"/>
            </a:srgbClr>
          </a:solidFill>
          <a:ln>
            <a:noFill/>
          </a:ln>
        </p:spPr>
      </p:sp>
      <p:sp>
        <p:nvSpPr>
          <p:cNvPr id="289" name="Google Shape;289;p8"/>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333"/>
            </a:srgbClr>
          </a:solidFill>
          <a:ln>
            <a:noFill/>
          </a:ln>
        </p:spPr>
      </p:sp>
      <p:sp>
        <p:nvSpPr>
          <p:cNvPr id="290" name="Google Shape;290;p8"/>
          <p:cNvSpPr/>
          <p:nvPr/>
        </p:nvSpPr>
        <p:spPr>
          <a:xfrm rot="8100000">
            <a:off x="1847981" y="44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8"/>
          <p:cNvSpPr/>
          <p:nvPr/>
        </p:nvSpPr>
        <p:spPr>
          <a:xfrm rot="8100000">
            <a:off x="6038981" y="72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8"/>
          <p:cNvSpPr/>
          <p:nvPr/>
        </p:nvSpPr>
        <p:spPr>
          <a:xfrm rot="8100000">
            <a:off x="7181981" y="76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3" name="Google Shape;293;p8"/>
          <p:cNvGrpSpPr/>
          <p:nvPr/>
        </p:nvGrpSpPr>
        <p:grpSpPr>
          <a:xfrm>
            <a:off x="-9525" y="652475"/>
            <a:ext cx="9167825" cy="595300"/>
            <a:chOff x="-9525" y="4462475"/>
            <a:chExt cx="9167825" cy="595300"/>
          </a:xfrm>
        </p:grpSpPr>
        <p:sp>
          <p:nvSpPr>
            <p:cNvPr id="294" name="Google Shape;294;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sm" len="sm"/>
              <a:tailEnd type="none" w="sm" len="sm"/>
            </a:ln>
          </p:spPr>
        </p:sp>
        <p:sp>
          <p:nvSpPr>
            <p:cNvPr id="295" name="Google Shape;295;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sm" len="sm"/>
              <a:tailEnd type="none" w="sm" len="sm"/>
            </a:ln>
          </p:spPr>
        </p:sp>
        <p:sp>
          <p:nvSpPr>
            <p:cNvPr id="296" name="Google Shape;296;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sm" len="sm"/>
              <a:tailEnd type="none" w="sm" len="sm"/>
            </a:ln>
          </p:spPr>
        </p:sp>
      </p:grpSp>
      <p:grpSp>
        <p:nvGrpSpPr>
          <p:cNvPr id="297" name="Google Shape;297;p8"/>
          <p:cNvGrpSpPr/>
          <p:nvPr/>
        </p:nvGrpSpPr>
        <p:grpSpPr>
          <a:xfrm>
            <a:off x="-42837" y="633488"/>
            <a:ext cx="9229575" cy="642787"/>
            <a:chOff x="-42837" y="4443488"/>
            <a:chExt cx="9229575" cy="642787"/>
          </a:xfrm>
        </p:grpSpPr>
        <p:sp>
          <p:nvSpPr>
            <p:cNvPr id="298" name="Google Shape;298;p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8"/>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8"/>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3" name="Google Shape;323;p8"/>
          <p:cNvSpPr/>
          <p:nvPr/>
        </p:nvSpPr>
        <p:spPr>
          <a:xfrm>
            <a:off x="2990700" y="77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
          <p:cNvSpPr/>
          <p:nvPr/>
        </p:nvSpPr>
        <p:spPr>
          <a:xfrm>
            <a:off x="1085700" y="106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8"/>
          <p:cNvSpPr/>
          <p:nvPr/>
        </p:nvSpPr>
        <p:spPr>
          <a:xfrm>
            <a:off x="4895700" y="70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8"/>
          <p:cNvSpPr/>
          <p:nvPr/>
        </p:nvSpPr>
        <p:spPr>
          <a:xfrm rot="8100000">
            <a:off x="8699949" y="51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8"/>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_1_1">
  <p:cSld name="TITLE_1_1">
    <p:spTree>
      <p:nvGrpSpPr>
        <p:cNvPr id="1" name="Shape 328"/>
        <p:cNvGrpSpPr/>
        <p:nvPr/>
      </p:nvGrpSpPr>
      <p:grpSpPr>
        <a:xfrm>
          <a:off x="0" y="0"/>
          <a:ext cx="0" cy="0"/>
          <a:chOff x="0" y="0"/>
          <a:chExt cx="0" cy="0"/>
        </a:xfrm>
      </p:grpSpPr>
      <p:sp>
        <p:nvSpPr>
          <p:cNvPr id="329" name="Google Shape;329;p9"/>
          <p:cNvSpPr txBox="1">
            <a:spLocks noGrp="1"/>
          </p:cNvSpPr>
          <p:nvPr>
            <p:ph type="body" idx="1"/>
          </p:nvPr>
        </p:nvSpPr>
        <p:spPr>
          <a:xfrm>
            <a:off x="1519975" y="2161800"/>
            <a:ext cx="6104100" cy="819900"/>
          </a:xfrm>
          <a:prstGeom prst="rect">
            <a:avLst/>
          </a:prstGeom>
          <a:noFill/>
          <a:ln>
            <a:noFill/>
          </a:ln>
        </p:spPr>
        <p:txBody>
          <a:bodyPr spcFirstLastPara="1" wrap="square" lIns="91425" tIns="91425" rIns="91425" bIns="91425" anchor="ctr" anchorCtr="0">
            <a:noAutofit/>
          </a:bodyPr>
          <a:lstStyle>
            <a:lvl1pPr marL="457200" lvl="0" indent="-419100" algn="ctr">
              <a:lnSpc>
                <a:spcPct val="100000"/>
              </a:lnSpc>
              <a:spcBef>
                <a:spcPts val="600"/>
              </a:spcBef>
              <a:spcAft>
                <a:spcPts val="0"/>
              </a:spcAft>
              <a:buSzPts val="3000"/>
              <a:buChar char="◉"/>
              <a:defRPr sz="3000" i="1"/>
            </a:lvl1pPr>
            <a:lvl2pPr marL="914400" lvl="1" indent="-419100" algn="ctr">
              <a:lnSpc>
                <a:spcPct val="100000"/>
              </a:lnSpc>
              <a:spcBef>
                <a:spcPts val="0"/>
              </a:spcBef>
              <a:spcAft>
                <a:spcPts val="0"/>
              </a:spcAft>
              <a:buSzPts val="3000"/>
              <a:buChar char="◉"/>
              <a:defRPr sz="3000" i="1"/>
            </a:lvl2pPr>
            <a:lvl3pPr marL="1371600" lvl="2" indent="-419100" algn="ctr">
              <a:lnSpc>
                <a:spcPct val="100000"/>
              </a:lnSpc>
              <a:spcBef>
                <a:spcPts val="0"/>
              </a:spcBef>
              <a:spcAft>
                <a:spcPts val="0"/>
              </a:spcAft>
              <a:buSzPts val="3000"/>
              <a:buChar char="■"/>
              <a:defRPr sz="3000" i="1"/>
            </a:lvl3pPr>
            <a:lvl4pPr marL="1828800" lvl="3" indent="-419100" algn="ctr">
              <a:lnSpc>
                <a:spcPct val="100000"/>
              </a:lnSpc>
              <a:spcBef>
                <a:spcPts val="0"/>
              </a:spcBef>
              <a:spcAft>
                <a:spcPts val="0"/>
              </a:spcAft>
              <a:buSzPts val="3000"/>
              <a:buChar char="●"/>
              <a:defRPr sz="3000" i="1"/>
            </a:lvl4pPr>
            <a:lvl5pPr marL="2286000" lvl="4" indent="-419100" algn="ctr">
              <a:lnSpc>
                <a:spcPct val="100000"/>
              </a:lnSpc>
              <a:spcBef>
                <a:spcPts val="0"/>
              </a:spcBef>
              <a:spcAft>
                <a:spcPts val="0"/>
              </a:spcAft>
              <a:buSzPts val="3000"/>
              <a:buChar char="○"/>
              <a:defRPr sz="3000" i="1"/>
            </a:lvl5pPr>
            <a:lvl6pPr marL="2743200" lvl="5" indent="-419100" algn="ctr">
              <a:lnSpc>
                <a:spcPct val="100000"/>
              </a:lnSpc>
              <a:spcBef>
                <a:spcPts val="0"/>
              </a:spcBef>
              <a:spcAft>
                <a:spcPts val="0"/>
              </a:spcAft>
              <a:buSzPts val="3000"/>
              <a:buChar char="■"/>
              <a:defRPr sz="3000" i="1"/>
            </a:lvl6pPr>
            <a:lvl7pPr marL="3200400" lvl="6" indent="-419100" algn="ctr">
              <a:lnSpc>
                <a:spcPct val="100000"/>
              </a:lnSpc>
              <a:spcBef>
                <a:spcPts val="0"/>
              </a:spcBef>
              <a:spcAft>
                <a:spcPts val="0"/>
              </a:spcAft>
              <a:buSzPts val="3000"/>
              <a:buChar char="●"/>
              <a:defRPr sz="3000" i="1"/>
            </a:lvl7pPr>
            <a:lvl8pPr marL="3657600" lvl="7" indent="-419100" algn="ctr">
              <a:lnSpc>
                <a:spcPct val="100000"/>
              </a:lnSpc>
              <a:spcBef>
                <a:spcPts val="0"/>
              </a:spcBef>
              <a:spcAft>
                <a:spcPts val="0"/>
              </a:spcAft>
              <a:buSzPts val="3000"/>
              <a:buChar char="○"/>
              <a:defRPr sz="3000" i="1"/>
            </a:lvl8pPr>
            <a:lvl9pPr marL="4114800" lvl="8" indent="-419100" algn="ctr">
              <a:lnSpc>
                <a:spcPct val="100000"/>
              </a:lnSpc>
              <a:spcBef>
                <a:spcPts val="0"/>
              </a:spcBef>
              <a:spcAft>
                <a:spcPts val="0"/>
              </a:spcAft>
              <a:buSzPts val="3000"/>
              <a:buChar char="■"/>
              <a:defRPr sz="3000" i="1"/>
            </a:lvl9pPr>
          </a:lstStyle>
          <a:p>
            <a:endParaRPr/>
          </a:p>
        </p:txBody>
      </p:sp>
      <p:sp>
        <p:nvSpPr>
          <p:cNvPr id="330" name="Google Shape;330;p9"/>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en-SG" sz="9600" b="0" i="0" u="none" strike="noStrike" cap="none">
                <a:solidFill>
                  <a:srgbClr val="00CEF6"/>
                </a:solidFill>
                <a:latin typeface="Arial"/>
                <a:ea typeface="Arial"/>
                <a:cs typeface="Arial"/>
                <a:sym typeface="Arial"/>
              </a:rPr>
              <a:t>“</a:t>
            </a:r>
            <a:endParaRPr sz="9600" b="0" i="0" u="none" strike="noStrike" cap="none">
              <a:solidFill>
                <a:srgbClr val="00CEF6"/>
              </a:solidFill>
              <a:latin typeface="Arial"/>
              <a:ea typeface="Arial"/>
              <a:cs typeface="Arial"/>
              <a:sym typeface="Arial"/>
            </a:endParaRPr>
          </a:p>
        </p:txBody>
      </p:sp>
      <p:sp>
        <p:nvSpPr>
          <p:cNvPr id="331" name="Google Shape;331;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332" name="Google Shape;332;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333" name="Google Shape;333;p9"/>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9"/>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9"/>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6" name="Google Shape;336;p9"/>
          <p:cNvGrpSpPr/>
          <p:nvPr/>
        </p:nvGrpSpPr>
        <p:grpSpPr>
          <a:xfrm>
            <a:off x="-9525" y="4462475"/>
            <a:ext cx="9167825" cy="595300"/>
            <a:chOff x="-9525" y="4462475"/>
            <a:chExt cx="9167825" cy="595300"/>
          </a:xfrm>
        </p:grpSpPr>
        <p:sp>
          <p:nvSpPr>
            <p:cNvPr id="337" name="Google Shape;337;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sm" len="sm"/>
              <a:tailEnd type="none" w="sm" len="sm"/>
            </a:ln>
          </p:spPr>
        </p:sp>
        <p:sp>
          <p:nvSpPr>
            <p:cNvPr id="338" name="Google Shape;338;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sm" len="sm"/>
              <a:tailEnd type="none" w="sm" len="sm"/>
            </a:ln>
          </p:spPr>
        </p:sp>
        <p:sp>
          <p:nvSpPr>
            <p:cNvPr id="339" name="Google Shape;339;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sm" len="sm"/>
              <a:tailEnd type="none" w="sm" len="sm"/>
            </a:ln>
          </p:spPr>
        </p:sp>
      </p:grpSp>
      <p:grpSp>
        <p:nvGrpSpPr>
          <p:cNvPr id="340" name="Google Shape;340;p9"/>
          <p:cNvGrpSpPr/>
          <p:nvPr/>
        </p:nvGrpSpPr>
        <p:grpSpPr>
          <a:xfrm>
            <a:off x="-42837" y="4443488"/>
            <a:ext cx="9229575" cy="642787"/>
            <a:chOff x="-42837" y="4443488"/>
            <a:chExt cx="9229575" cy="642787"/>
          </a:xfrm>
        </p:grpSpPr>
        <p:sp>
          <p:nvSpPr>
            <p:cNvPr id="341" name="Google Shape;341;p9"/>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9"/>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9"/>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9"/>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9"/>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9"/>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9"/>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9"/>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9"/>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9"/>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9"/>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9"/>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9"/>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9"/>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9"/>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9"/>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9"/>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9"/>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9"/>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9"/>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9"/>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9"/>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9"/>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9"/>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9"/>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6" name="Google Shape;366;p9"/>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9"/>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9"/>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9"/>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sm" len="sm"/>
              <a:tailEnd type="none" w="sm" len="sm"/>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sm" len="sm"/>
              <a:tailEnd type="none" w="sm" len="sm"/>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sm" len="sm"/>
              <a:tailEnd type="none" w="sm" len="sm"/>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sm" len="sm"/>
              <a:tailEnd type="none" w="sm" len="sm"/>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sm" len="sm"/>
              <a:tailEnd type="none" w="sm" len="sm"/>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sm" len="sm"/>
              <a:tailEnd type="none" w="sm" len="sm"/>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sm" len="sm"/>
              <a:tailEnd type="none" w="sm" len="sm"/>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sm" len="sm"/>
              <a:tailEnd type="none" w="sm" len="sm"/>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sm" len="sm"/>
              <a:tailEnd type="none" w="sm" len="sm"/>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sm" len="sm"/>
              <a:tailEnd type="none" w="sm" len="sm"/>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sm" len="sm"/>
              <a:tailEnd type="none" w="sm" len="sm"/>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sm" len="sm"/>
              <a:tailEnd type="none" w="sm" len="sm"/>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sm" len="sm"/>
              <a:tailEnd type="none" w="sm" len="sm"/>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sm" len="sm"/>
              <a:tailEnd type="none" w="sm" len="sm"/>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sm" len="sm"/>
              <a:tailEnd type="none" w="sm" len="sm"/>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sm" len="sm"/>
              <a:tailEnd type="none" w="sm" len="sm"/>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sm" len="sm"/>
              <a:tailEnd type="none" w="sm" len="sm"/>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sm" len="sm"/>
              <a:tailEnd type="none" w="sm" len="sm"/>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sm" len="sm"/>
              <a:tailEnd type="none" w="sm" len="sm"/>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sm" len="sm"/>
              <a:tailEnd type="none" w="sm" len="sm"/>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sm" len="sm"/>
              <a:tailEnd type="none" w="sm" len="sm"/>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sm" len="sm"/>
              <a:tailEnd type="none" w="sm" len="sm"/>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sm" len="sm"/>
              <a:tailEnd type="none" w="sm" len="sm"/>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express.co.uk/news/world/1001738/West-Nile-Virus-map-where-UK-outbreak-symptoms-cause-mosquito-diseases#t=0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express.co.uk/news/world/1001738/West-Nile-Virus-map-where-UK-outbreak-symptoms-cause-mosquito-diseases"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2.png"/><Relationship Id="rId4"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0"/>
          <p:cNvSpPr txBox="1">
            <a:spLocks noGrp="1"/>
          </p:cNvSpPr>
          <p:nvPr>
            <p:ph type="ctrTitle"/>
          </p:nvPr>
        </p:nvSpPr>
        <p:spPr>
          <a:xfrm>
            <a:off x="3593591" y="3162257"/>
            <a:ext cx="5257875"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en-SG"/>
              <a:t>Project 4</a:t>
            </a:r>
            <a:br>
              <a:rPr lang="en-SG"/>
            </a:br>
            <a:r>
              <a:rPr lang="en-SG" sz="4000" b="0"/>
              <a:t>West Nile Virus Prediction</a:t>
            </a:r>
            <a:br>
              <a:rPr lang="en-SG" b="0"/>
            </a:br>
            <a:endParaRPr/>
          </a:p>
        </p:txBody>
      </p:sp>
      <p:grpSp>
        <p:nvGrpSpPr>
          <p:cNvPr id="376" name="Google Shape;376;p10"/>
          <p:cNvGrpSpPr/>
          <p:nvPr/>
        </p:nvGrpSpPr>
        <p:grpSpPr>
          <a:xfrm>
            <a:off x="283464" y="630936"/>
            <a:ext cx="3209544" cy="4038593"/>
            <a:chOff x="5029199" y="999641"/>
            <a:chExt cx="3519220" cy="3798856"/>
          </a:xfrm>
        </p:grpSpPr>
        <p:pic>
          <p:nvPicPr>
            <p:cNvPr id="377" name="Google Shape;377;p10"/>
            <p:cNvPicPr preferRelativeResize="0"/>
            <p:nvPr/>
          </p:nvPicPr>
          <p:blipFill rotWithShape="1">
            <a:blip r:embed="rId3">
              <a:alphaModFix/>
            </a:blip>
            <a:srcRect l="19133" r="19133"/>
            <a:stretch/>
          </p:blipFill>
          <p:spPr>
            <a:xfrm>
              <a:off x="5029199" y="999641"/>
              <a:ext cx="3519219" cy="3798856"/>
            </a:xfrm>
            <a:prstGeom prst="rect">
              <a:avLst/>
            </a:prstGeom>
            <a:noFill/>
            <a:ln>
              <a:noFill/>
            </a:ln>
          </p:spPr>
        </p:pic>
        <p:sp>
          <p:nvSpPr>
            <p:cNvPr id="378" name="Google Shape;378;p10"/>
            <p:cNvSpPr/>
            <p:nvPr/>
          </p:nvSpPr>
          <p:spPr>
            <a:xfrm>
              <a:off x="5029200" y="999641"/>
              <a:ext cx="3519219" cy="3798856"/>
            </a:xfrm>
            <a:prstGeom prst="rect">
              <a:avLst/>
            </a:prstGeom>
            <a:noFill/>
            <a:ln w="1047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79" name="Google Shape;379;p10"/>
          <p:cNvSpPr txBox="1"/>
          <p:nvPr/>
        </p:nvSpPr>
        <p:spPr>
          <a:xfrm>
            <a:off x="3493007" y="3988258"/>
            <a:ext cx="5257875" cy="681271"/>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SzPts val="4800"/>
              <a:buFont typeface="Oswald"/>
              <a:buNone/>
            </a:pPr>
            <a:r>
              <a:rPr lang="en-SG" sz="2000" b="0" i="1" u="none" strike="noStrike" cap="none">
                <a:solidFill>
                  <a:srgbClr val="FFFFFF"/>
                </a:solidFill>
                <a:latin typeface="Oswald"/>
                <a:ea typeface="Oswald"/>
                <a:cs typeface="Oswald"/>
                <a:sym typeface="Oswald"/>
              </a:rPr>
              <a:t>By Ethan Koh, Grace Chia, Jocelyn Pok, Randy Neo</a:t>
            </a:r>
            <a:endParaRPr sz="2000" b="1" i="0" u="none" strike="noStrike" cap="none">
              <a:solidFill>
                <a:srgbClr val="FFFFFF"/>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9"/>
          <p:cNvSpPr txBox="1">
            <a:spLocks noGrp="1"/>
          </p:cNvSpPr>
          <p:nvPr>
            <p:ph type="title"/>
          </p:nvPr>
        </p:nvSpPr>
        <p:spPr>
          <a:xfrm>
            <a:off x="1047750" y="0"/>
            <a:ext cx="6996600" cy="94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SG"/>
              <a:t>DATA CLEANSING &amp; FEATURE ENGINEERING</a:t>
            </a:r>
            <a:endParaRPr/>
          </a:p>
        </p:txBody>
      </p:sp>
      <p:grpSp>
        <p:nvGrpSpPr>
          <p:cNvPr id="466" name="Google Shape;466;p19"/>
          <p:cNvGrpSpPr/>
          <p:nvPr/>
        </p:nvGrpSpPr>
        <p:grpSpPr>
          <a:xfrm>
            <a:off x="3099624" y="949849"/>
            <a:ext cx="2944752" cy="3170450"/>
            <a:chOff x="2768474" y="949849"/>
            <a:chExt cx="2944752" cy="3170450"/>
          </a:xfrm>
        </p:grpSpPr>
        <p:sp>
          <p:nvSpPr>
            <p:cNvPr id="467" name="Google Shape;467;p19"/>
            <p:cNvSpPr/>
            <p:nvPr/>
          </p:nvSpPr>
          <p:spPr>
            <a:xfrm rot="5400000">
              <a:off x="2768474" y="949849"/>
              <a:ext cx="1706700" cy="1706700"/>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9"/>
            <p:cNvSpPr/>
            <p:nvPr/>
          </p:nvSpPr>
          <p:spPr>
            <a:xfrm rot="5400000" flipH="1">
              <a:off x="3109874" y="2754999"/>
              <a:ext cx="1365300" cy="1365300"/>
            </a:xfrm>
            <a:prstGeom prst="teardrop">
              <a:avLst>
                <a:gd name="adj" fmla="val 100000"/>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9"/>
            <p:cNvSpPr/>
            <p:nvPr/>
          </p:nvSpPr>
          <p:spPr>
            <a:xfrm rot="10800000">
              <a:off x="4573417" y="1713349"/>
              <a:ext cx="943200" cy="943200"/>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9"/>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1" name="Google Shape;471;p1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10</a:t>
            </a:fld>
            <a:endParaRPr/>
          </a:p>
        </p:txBody>
      </p:sp>
      <p:sp>
        <p:nvSpPr>
          <p:cNvPr id="472" name="Google Shape;472;p19"/>
          <p:cNvSpPr/>
          <p:nvPr/>
        </p:nvSpPr>
        <p:spPr>
          <a:xfrm>
            <a:off x="3459188" y="1475793"/>
            <a:ext cx="1051928" cy="624153"/>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nvGrpSpPr>
          <p:cNvPr id="473" name="Google Shape;473;p19"/>
          <p:cNvGrpSpPr/>
          <p:nvPr/>
        </p:nvGrpSpPr>
        <p:grpSpPr>
          <a:xfrm>
            <a:off x="204194" y="692173"/>
            <a:ext cx="2734272" cy="1317108"/>
            <a:chOff x="8578272" y="1488369"/>
            <a:chExt cx="3975966" cy="783649"/>
          </a:xfrm>
        </p:grpSpPr>
        <p:sp>
          <p:nvSpPr>
            <p:cNvPr id="474" name="Google Shape;474;p19"/>
            <p:cNvSpPr txBox="1"/>
            <p:nvPr/>
          </p:nvSpPr>
          <p:spPr>
            <a:xfrm>
              <a:off x="8578919" y="1687318"/>
              <a:ext cx="3975319" cy="5847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000"/>
                <a:buFont typeface="Arial"/>
                <a:buChar char="•"/>
              </a:pPr>
              <a:r>
                <a:rPr lang="en-SG" sz="1000" b="0" i="0" u="none" strike="noStrike" cap="none">
                  <a:solidFill>
                    <a:srgbClr val="000000"/>
                  </a:solidFill>
                  <a:latin typeface="Source Sans Pro ExtraLight"/>
                  <a:ea typeface="Source Sans Pro ExtraLight"/>
                  <a:cs typeface="Source Sans Pro ExtraLight"/>
                  <a:sym typeface="Source Sans Pro ExtraLight"/>
                </a:rPr>
                <a:t>Null values replacing ('M') and trace values('T). </a:t>
              </a:r>
              <a:endParaRPr/>
            </a:p>
            <a:p>
              <a:pPr marL="171450" marR="0" lvl="0" indent="-171450" algn="l" rtl="0">
                <a:lnSpc>
                  <a:spcPct val="100000"/>
                </a:lnSpc>
                <a:spcBef>
                  <a:spcPts val="0"/>
                </a:spcBef>
                <a:spcAft>
                  <a:spcPts val="0"/>
                </a:spcAft>
                <a:buClr>
                  <a:srgbClr val="000000"/>
                </a:buClr>
                <a:buSzPts val="1000"/>
                <a:buFont typeface="Arial"/>
                <a:buChar char="•"/>
              </a:pPr>
              <a:r>
                <a:rPr lang="en-SG" sz="1000" b="0" i="0" u="none" strike="noStrike" cap="none">
                  <a:solidFill>
                    <a:srgbClr val="000000"/>
                  </a:solidFill>
                  <a:latin typeface="Source Sans Pro ExtraLight"/>
                  <a:ea typeface="Source Sans Pro ExtraLight"/>
                  <a:cs typeface="Source Sans Pro ExtraLight"/>
                  <a:sym typeface="Source Sans Pro ExtraLight"/>
                </a:rPr>
                <a:t>Non-relevant features dropped (e.g. 'Depth', 'Water1’</a:t>
              </a:r>
              <a:r>
                <a:rPr lang="en-SG" sz="1400" b="0" i="0" u="none" strike="noStrike" cap="none">
                  <a:solidFill>
                    <a:srgbClr val="000000"/>
                  </a:solidFill>
                  <a:latin typeface="Source Sans Pro ExtraLight"/>
                  <a:ea typeface="Source Sans Pro ExtraLight"/>
                  <a:cs typeface="Source Sans Pro ExtraLight"/>
                  <a:sym typeface="Source Sans Pro ExtraLight"/>
                </a:rPr>
                <a:t>, </a:t>
              </a:r>
              <a:r>
                <a:rPr lang="en-SG" sz="1000" b="0" i="0" u="none" strike="noStrike" cap="none">
                  <a:solidFill>
                    <a:srgbClr val="000000"/>
                  </a:solidFill>
                  <a:latin typeface="Source Sans Pro ExtraLight"/>
                  <a:ea typeface="Source Sans Pro ExtraLight"/>
                  <a:cs typeface="Source Sans Pro ExtraLight"/>
                  <a:sym typeface="Source Sans Pro ExtraLight"/>
                </a:rPr>
                <a:t>'Snow Fall’, ‘CodeSum’) </a:t>
              </a:r>
              <a:endParaRPr/>
            </a:p>
            <a:p>
              <a:pPr marL="171450" marR="0" lvl="0" indent="-171450" algn="l" rtl="0">
                <a:lnSpc>
                  <a:spcPct val="100000"/>
                </a:lnSpc>
                <a:spcBef>
                  <a:spcPts val="0"/>
                </a:spcBef>
                <a:spcAft>
                  <a:spcPts val="0"/>
                </a:spcAft>
                <a:buClr>
                  <a:srgbClr val="000000"/>
                </a:buClr>
                <a:buSzPts val="1000"/>
                <a:buFont typeface="Arial"/>
                <a:buChar char="•"/>
              </a:pPr>
              <a:r>
                <a:rPr lang="en-SG" sz="1000" b="0" i="0" u="none" strike="noStrike" cap="none">
                  <a:solidFill>
                    <a:srgbClr val="000000"/>
                  </a:solidFill>
                  <a:latin typeface="Source Sans Pro ExtraLight"/>
                  <a:ea typeface="Source Sans Pro ExtraLight"/>
                  <a:cs typeface="Source Sans Pro ExtraLight"/>
                  <a:sym typeface="Source Sans Pro ExtraLight"/>
                </a:rPr>
                <a:t>object data types cols converted to float &amp; int type.</a:t>
              </a:r>
              <a:endParaRPr/>
            </a:p>
            <a:p>
              <a:pPr marL="171450" marR="0" lvl="0" indent="-171450" algn="l" rtl="0">
                <a:lnSpc>
                  <a:spcPct val="100000"/>
                </a:lnSpc>
                <a:spcBef>
                  <a:spcPts val="0"/>
                </a:spcBef>
                <a:spcAft>
                  <a:spcPts val="0"/>
                </a:spcAft>
                <a:buClr>
                  <a:srgbClr val="000000"/>
                </a:buClr>
                <a:buSzPts val="1000"/>
                <a:buFont typeface="Arial"/>
                <a:buChar char="•"/>
              </a:pPr>
              <a:r>
                <a:rPr lang="en-SG" sz="1000" b="0" i="0" u="none" strike="noStrike" cap="none">
                  <a:solidFill>
                    <a:srgbClr val="000000"/>
                  </a:solidFill>
                  <a:latin typeface="Source Sans Pro ExtraLight"/>
                  <a:ea typeface="Source Sans Pro ExtraLight"/>
                  <a:cs typeface="Source Sans Pro ExtraLight"/>
                  <a:sym typeface="Source Sans Pro ExtraLight"/>
                </a:rPr>
                <a:t>missing values in Station 1 are imputed from Station 2</a:t>
              </a:r>
              <a:endParaRPr/>
            </a:p>
            <a:p>
              <a:pPr marL="171450" marR="0" lvl="0" indent="-171450" algn="l" rtl="0">
                <a:lnSpc>
                  <a:spcPct val="100000"/>
                </a:lnSpc>
                <a:spcBef>
                  <a:spcPts val="0"/>
                </a:spcBef>
                <a:spcAft>
                  <a:spcPts val="0"/>
                </a:spcAft>
                <a:buClr>
                  <a:srgbClr val="000000"/>
                </a:buClr>
                <a:buSzPts val="1000"/>
                <a:buFont typeface="Arial"/>
                <a:buChar char="•"/>
              </a:pPr>
              <a:r>
                <a:rPr lang="en-SG" sz="1000" b="0" i="0" u="none" strike="noStrike" cap="none">
                  <a:solidFill>
                    <a:srgbClr val="000000"/>
                  </a:solidFill>
                  <a:latin typeface="Source Sans Pro ExtraLight"/>
                  <a:ea typeface="Source Sans Pro ExtraLight"/>
                  <a:cs typeface="Source Sans Pro ExtraLight"/>
                  <a:sym typeface="Source Sans Pro ExtraLight"/>
                </a:rPr>
                <a:t>Station 2 is dropped as it is further from the WnV hotspot after 2007. </a:t>
              </a:r>
              <a:endParaRPr sz="1000" b="0" i="0" u="none" strike="noStrike" cap="none">
                <a:solidFill>
                  <a:srgbClr val="3F3F3F"/>
                </a:solidFill>
                <a:latin typeface="Source Sans Pro ExtraLight"/>
                <a:ea typeface="Source Sans Pro ExtraLight"/>
                <a:cs typeface="Source Sans Pro ExtraLight"/>
                <a:sym typeface="Source Sans Pro ExtraLight"/>
              </a:endParaRPr>
            </a:p>
          </p:txBody>
        </p:sp>
        <p:sp>
          <p:nvSpPr>
            <p:cNvPr id="475" name="Google Shape;475;p19"/>
            <p:cNvSpPr txBox="1"/>
            <p:nvPr/>
          </p:nvSpPr>
          <p:spPr>
            <a:xfrm>
              <a:off x="8578272" y="1488369"/>
              <a:ext cx="2810100" cy="2253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00CEF6"/>
                  </a:solidFill>
                  <a:latin typeface="Source Sans Pro"/>
                  <a:ea typeface="Source Sans Pro"/>
                  <a:cs typeface="Source Sans Pro"/>
                  <a:sym typeface="Source Sans Pro"/>
                </a:rPr>
                <a:t>Weather</a:t>
              </a:r>
              <a:endParaRPr sz="1800" b="0" i="0" u="none" strike="noStrike" cap="none">
                <a:solidFill>
                  <a:srgbClr val="00CEF6"/>
                </a:solidFill>
                <a:latin typeface="Source Sans Pro"/>
                <a:ea typeface="Source Sans Pro"/>
                <a:cs typeface="Source Sans Pro"/>
                <a:sym typeface="Source Sans Pro"/>
              </a:endParaRPr>
            </a:p>
          </p:txBody>
        </p:sp>
      </p:grpSp>
      <p:grpSp>
        <p:nvGrpSpPr>
          <p:cNvPr id="476" name="Google Shape;476;p19"/>
          <p:cNvGrpSpPr/>
          <p:nvPr/>
        </p:nvGrpSpPr>
        <p:grpSpPr>
          <a:xfrm>
            <a:off x="3803236" y="3113863"/>
            <a:ext cx="613603" cy="620378"/>
            <a:chOff x="6617400" y="931125"/>
            <a:chExt cx="483600" cy="484825"/>
          </a:xfrm>
        </p:grpSpPr>
        <p:sp>
          <p:nvSpPr>
            <p:cNvPr id="477" name="Google Shape;477;p1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 name="Google Shape;479;p19"/>
          <p:cNvGrpSpPr/>
          <p:nvPr/>
        </p:nvGrpSpPr>
        <p:grpSpPr>
          <a:xfrm>
            <a:off x="177911" y="2762478"/>
            <a:ext cx="3420436" cy="734506"/>
            <a:chOff x="386245" y="3475458"/>
            <a:chExt cx="3775315" cy="810713"/>
          </a:xfrm>
        </p:grpSpPr>
        <p:sp>
          <p:nvSpPr>
            <p:cNvPr id="480" name="Google Shape;480;p19"/>
            <p:cNvSpPr txBox="1"/>
            <p:nvPr/>
          </p:nvSpPr>
          <p:spPr>
            <a:xfrm>
              <a:off x="386245" y="3842471"/>
              <a:ext cx="3775315" cy="4437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000"/>
                <a:buFont typeface="Arial"/>
                <a:buChar char="•"/>
              </a:pPr>
              <a:r>
                <a:rPr lang="en-SG" sz="1000" b="0" i="0" u="none" strike="noStrike" cap="none">
                  <a:solidFill>
                    <a:srgbClr val="000000"/>
                  </a:solidFill>
                  <a:latin typeface="Source Sans Pro ExtraLight"/>
                  <a:ea typeface="Source Sans Pro ExtraLight"/>
                  <a:cs typeface="Source Sans Pro ExtraLight"/>
                  <a:sym typeface="Source Sans Pro ExtraLight"/>
                </a:rPr>
                <a:t>Understanding the conditions preferable for mosquito population growth can help us gain insights from the weather condition. Bodies of water are ideal breeding spots for mosquitos, as such the amount of precipitation will be investigated. Features factoring in the frequency of light rain and heavy rain in the last 14 days are generated to analyse the mosquito population when there was rain.</a:t>
              </a:r>
              <a:endParaRPr sz="1000" b="0" i="0" u="none" strike="noStrike" cap="none">
                <a:solidFill>
                  <a:srgbClr val="3F3F3F"/>
                </a:solidFill>
                <a:latin typeface="Source Sans Pro ExtraLight"/>
                <a:ea typeface="Source Sans Pro ExtraLight"/>
                <a:cs typeface="Source Sans Pro ExtraLight"/>
                <a:sym typeface="Source Sans Pro ExtraLight"/>
              </a:endParaRPr>
            </a:p>
          </p:txBody>
        </p:sp>
        <p:sp>
          <p:nvSpPr>
            <p:cNvPr id="481" name="Google Shape;481;p19"/>
            <p:cNvSpPr txBox="1"/>
            <p:nvPr/>
          </p:nvSpPr>
          <p:spPr>
            <a:xfrm>
              <a:off x="386248" y="3475458"/>
              <a:ext cx="3565352" cy="30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800" b="0" i="0" u="none" strike="noStrike" cap="none">
                  <a:solidFill>
                    <a:srgbClr val="3468BC"/>
                  </a:solidFill>
                  <a:latin typeface="Source Sans Pro"/>
                  <a:ea typeface="Source Sans Pro"/>
                  <a:cs typeface="Source Sans Pro"/>
                  <a:sym typeface="Source Sans Pro"/>
                </a:rPr>
                <a:t>Feature Engineering - Weather</a:t>
              </a:r>
              <a:endParaRPr sz="1800" b="0" i="0" u="none" strike="noStrike" cap="none">
                <a:solidFill>
                  <a:srgbClr val="3468BC"/>
                </a:solidFill>
                <a:latin typeface="Source Sans Pro"/>
                <a:ea typeface="Source Sans Pro"/>
                <a:cs typeface="Source Sans Pro"/>
                <a:sym typeface="Source Sans Pro"/>
              </a:endParaRPr>
            </a:p>
          </p:txBody>
        </p:sp>
      </p:grpSp>
      <p:grpSp>
        <p:nvGrpSpPr>
          <p:cNvPr id="482" name="Google Shape;482;p19"/>
          <p:cNvGrpSpPr/>
          <p:nvPr/>
        </p:nvGrpSpPr>
        <p:grpSpPr>
          <a:xfrm>
            <a:off x="6044376" y="2285122"/>
            <a:ext cx="2862443" cy="732310"/>
            <a:chOff x="6419562" y="3381377"/>
            <a:chExt cx="2133000" cy="808290"/>
          </a:xfrm>
        </p:grpSpPr>
        <p:sp>
          <p:nvSpPr>
            <p:cNvPr id="483" name="Google Shape;483;p19"/>
            <p:cNvSpPr txBox="1"/>
            <p:nvPr/>
          </p:nvSpPr>
          <p:spPr>
            <a:xfrm>
              <a:off x="6426462" y="3745967"/>
              <a:ext cx="2126100" cy="4437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000"/>
                <a:buFont typeface="Arial"/>
                <a:buChar char="•"/>
              </a:pPr>
              <a:r>
                <a:rPr lang="en-SG" sz="1000" b="0" i="0" u="none" strike="noStrike" cap="none">
                  <a:solidFill>
                    <a:srgbClr val="000000"/>
                  </a:solidFill>
                  <a:latin typeface="Source Sans Pro ExtraLight"/>
                  <a:ea typeface="Source Sans Pro ExtraLight"/>
                  <a:cs typeface="Source Sans Pro ExtraLight"/>
                  <a:sym typeface="Source Sans Pro ExtraLight"/>
                </a:rPr>
                <a:t>Spray clusters are created and visualized where spraying occurred using DBSCAN. Since the spraying occurs in distance based clusters, DBSCAN was selected to perform the unsupervised clustering. DBSCAN uses two parameters, eps (the minimum distance between two points) and minPoints (the minimum number of points to form a dense region). The Spray clusters are subsequently overlayed on locations with WNV presence</a:t>
              </a:r>
              <a:endParaRPr sz="1000" b="0" i="0" u="none" strike="noStrike" cap="none">
                <a:solidFill>
                  <a:srgbClr val="3F3F3F"/>
                </a:solidFill>
                <a:latin typeface="Source Sans Pro ExtraLight"/>
                <a:ea typeface="Source Sans Pro ExtraLight"/>
                <a:cs typeface="Source Sans Pro ExtraLight"/>
                <a:sym typeface="Source Sans Pro ExtraLight"/>
              </a:endParaRPr>
            </a:p>
          </p:txBody>
        </p:sp>
        <p:sp>
          <p:nvSpPr>
            <p:cNvPr id="484" name="Google Shape;484;p19"/>
            <p:cNvSpPr txBox="1"/>
            <p:nvPr/>
          </p:nvSpPr>
          <p:spPr>
            <a:xfrm>
              <a:off x="6419562" y="3381377"/>
              <a:ext cx="2133000" cy="30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28324A"/>
                  </a:solidFill>
                  <a:latin typeface="Source Sans Pro"/>
                  <a:ea typeface="Source Sans Pro"/>
                  <a:cs typeface="Source Sans Pro"/>
                  <a:sym typeface="Source Sans Pro"/>
                </a:rPr>
                <a:t>Feature Engineering - Spray</a:t>
              </a:r>
              <a:endParaRPr sz="1800" b="0" i="0" u="none" strike="noStrike" cap="none">
                <a:solidFill>
                  <a:srgbClr val="28324A"/>
                </a:solidFill>
                <a:latin typeface="Source Sans Pro"/>
                <a:ea typeface="Source Sans Pro"/>
                <a:cs typeface="Source Sans Pro"/>
                <a:sym typeface="Source Sans Pro"/>
              </a:endParaRPr>
            </a:p>
          </p:txBody>
        </p:sp>
      </p:grpSp>
      <p:grpSp>
        <p:nvGrpSpPr>
          <p:cNvPr id="485" name="Google Shape;485;p19"/>
          <p:cNvGrpSpPr/>
          <p:nvPr/>
        </p:nvGrpSpPr>
        <p:grpSpPr>
          <a:xfrm>
            <a:off x="5142938" y="1974130"/>
            <a:ext cx="432881" cy="421637"/>
            <a:chOff x="5926225" y="921350"/>
            <a:chExt cx="517800" cy="504350"/>
          </a:xfrm>
        </p:grpSpPr>
        <p:sp>
          <p:nvSpPr>
            <p:cNvPr id="486" name="Google Shape;486;p1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8" name="Google Shape;488;p19"/>
          <p:cNvGrpSpPr/>
          <p:nvPr/>
        </p:nvGrpSpPr>
        <p:grpSpPr>
          <a:xfrm>
            <a:off x="5847767" y="840312"/>
            <a:ext cx="2994083" cy="711464"/>
            <a:chOff x="8578271" y="1394867"/>
            <a:chExt cx="4353762" cy="1034556"/>
          </a:xfrm>
        </p:grpSpPr>
        <p:sp>
          <p:nvSpPr>
            <p:cNvPr id="489" name="Google Shape;489;p19"/>
            <p:cNvSpPr txBox="1"/>
            <p:nvPr/>
          </p:nvSpPr>
          <p:spPr>
            <a:xfrm>
              <a:off x="8578272" y="1844723"/>
              <a:ext cx="4353761" cy="5847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000"/>
                <a:buFont typeface="Arial"/>
                <a:buChar char="•"/>
              </a:pPr>
              <a:r>
                <a:rPr lang="en-SG" sz="1000" b="0" i="0" u="none" strike="noStrike" cap="none">
                  <a:solidFill>
                    <a:srgbClr val="000000"/>
                  </a:solidFill>
                  <a:latin typeface="Source Sans Pro ExtraLight"/>
                  <a:ea typeface="Source Sans Pro ExtraLight"/>
                  <a:cs typeface="Source Sans Pro ExtraLight"/>
                  <a:sym typeface="Source Sans Pro ExtraLight"/>
                </a:rPr>
                <a:t>Warm weather conditions in the summer months are more likely to promote WNV. As such, we will breakdown the Date column into more granularity - day, week, month and year. This will help us to identify any effects of seasonality.</a:t>
              </a:r>
              <a:endParaRPr sz="1000" b="0" i="0" u="none" strike="noStrike" cap="none">
                <a:solidFill>
                  <a:srgbClr val="3F3F3F"/>
                </a:solidFill>
                <a:latin typeface="Source Sans Pro ExtraLight"/>
                <a:ea typeface="Source Sans Pro ExtraLight"/>
                <a:cs typeface="Source Sans Pro ExtraLight"/>
                <a:sym typeface="Source Sans Pro ExtraLight"/>
              </a:endParaRPr>
            </a:p>
          </p:txBody>
        </p:sp>
        <p:sp>
          <p:nvSpPr>
            <p:cNvPr id="490" name="Google Shape;490;p19"/>
            <p:cNvSpPr txBox="1"/>
            <p:nvPr/>
          </p:nvSpPr>
          <p:spPr>
            <a:xfrm>
              <a:off x="8578271" y="1394867"/>
              <a:ext cx="4168766" cy="4002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8EC400"/>
                  </a:solidFill>
                  <a:latin typeface="Source Sans Pro"/>
                  <a:ea typeface="Source Sans Pro"/>
                  <a:cs typeface="Source Sans Pro"/>
                  <a:sym typeface="Source Sans Pro"/>
                </a:rPr>
                <a:t>Feature Engineering - Train</a:t>
              </a:r>
              <a:endParaRPr sz="1800" b="0" i="0" u="none" strike="noStrike" cap="none">
                <a:solidFill>
                  <a:srgbClr val="8EC400"/>
                </a:solidFill>
                <a:latin typeface="Source Sans Pro"/>
                <a:ea typeface="Source Sans Pro"/>
                <a:cs typeface="Source Sans Pro"/>
                <a:sym typeface="Source Sans Pro"/>
              </a:endParaRPr>
            </a:p>
          </p:txBody>
        </p:sp>
      </p:grpSp>
      <p:grpSp>
        <p:nvGrpSpPr>
          <p:cNvPr id="491" name="Google Shape;491;p19"/>
          <p:cNvGrpSpPr/>
          <p:nvPr/>
        </p:nvGrpSpPr>
        <p:grpSpPr>
          <a:xfrm>
            <a:off x="5217831" y="3013378"/>
            <a:ext cx="463728" cy="528023"/>
            <a:chOff x="611175" y="2326900"/>
            <a:chExt cx="362700" cy="389575"/>
          </a:xfrm>
        </p:grpSpPr>
        <p:sp>
          <p:nvSpPr>
            <p:cNvPr id="492" name="Google Shape;492;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11</a:t>
            </a:fld>
            <a:endParaRPr/>
          </a:p>
        </p:txBody>
      </p:sp>
      <p:sp>
        <p:nvSpPr>
          <p:cNvPr id="501" name="Google Shape;501;p20"/>
          <p:cNvSpPr/>
          <p:nvPr/>
        </p:nvSpPr>
        <p:spPr>
          <a:xfrm>
            <a:off x="0" y="0"/>
            <a:ext cx="9144000" cy="5143600"/>
          </a:xfrm>
          <a:prstGeom prst="rect">
            <a:avLst/>
          </a:prstGeom>
          <a:solidFill>
            <a:schemeClr val="lt1"/>
          </a:solid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02" name="Google Shape;502;p20"/>
          <p:cNvSpPr txBox="1">
            <a:spLocks noGrp="1"/>
          </p:cNvSpPr>
          <p:nvPr>
            <p:ph type="title"/>
          </p:nvPr>
        </p:nvSpPr>
        <p:spPr>
          <a:xfrm>
            <a:off x="1073700" y="155154"/>
            <a:ext cx="6996600" cy="44356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a:t>EDA</a:t>
            </a:r>
            <a:endParaRPr/>
          </a:p>
        </p:txBody>
      </p:sp>
      <p:sp>
        <p:nvSpPr>
          <p:cNvPr id="503" name="Google Shape;503;p20"/>
          <p:cNvSpPr/>
          <p:nvPr/>
        </p:nvSpPr>
        <p:spPr>
          <a:xfrm>
            <a:off x="527810" y="3527301"/>
            <a:ext cx="351638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400" b="1" i="0" u="none" strike="noStrike" cap="none">
                <a:solidFill>
                  <a:srgbClr val="000000"/>
                </a:solidFill>
                <a:latin typeface="Source Sans Pro ExtraLight"/>
                <a:ea typeface="Source Sans Pro ExtraLight"/>
                <a:cs typeface="Source Sans Pro ExtraLight"/>
                <a:sym typeface="Source Sans Pro ExtraLight"/>
              </a:rPr>
              <a:t>The dataset is imbalanced with WNV presence accounting for only 5% of dataset.</a:t>
            </a:r>
            <a:endParaRPr sz="1400" b="1" i="0" u="none" strike="noStrike" cap="none">
              <a:solidFill>
                <a:srgbClr val="000000"/>
              </a:solidFill>
              <a:latin typeface="Source Sans Pro ExtraLight"/>
              <a:ea typeface="Source Sans Pro ExtraLight"/>
              <a:cs typeface="Source Sans Pro ExtraLight"/>
              <a:sym typeface="Source Sans Pro ExtraLight"/>
            </a:endParaRPr>
          </a:p>
        </p:txBody>
      </p:sp>
      <p:pic>
        <p:nvPicPr>
          <p:cNvPr id="504" name="Google Shape;504;p20"/>
          <p:cNvPicPr preferRelativeResize="0"/>
          <p:nvPr/>
        </p:nvPicPr>
        <p:blipFill rotWithShape="1">
          <a:blip r:embed="rId3">
            <a:alphaModFix/>
          </a:blip>
          <a:srcRect/>
          <a:stretch/>
        </p:blipFill>
        <p:spPr>
          <a:xfrm>
            <a:off x="4095090" y="970010"/>
            <a:ext cx="4538769" cy="2499195"/>
          </a:xfrm>
          <a:prstGeom prst="rect">
            <a:avLst/>
          </a:prstGeom>
          <a:noFill/>
          <a:ln>
            <a:noFill/>
          </a:ln>
        </p:spPr>
      </p:pic>
      <p:pic>
        <p:nvPicPr>
          <p:cNvPr id="505" name="Google Shape;505;p20"/>
          <p:cNvPicPr preferRelativeResize="0"/>
          <p:nvPr/>
        </p:nvPicPr>
        <p:blipFill rotWithShape="1">
          <a:blip r:embed="rId4">
            <a:alphaModFix/>
          </a:blip>
          <a:srcRect/>
          <a:stretch/>
        </p:blipFill>
        <p:spPr>
          <a:xfrm>
            <a:off x="306732" y="1134570"/>
            <a:ext cx="3432171" cy="2125465"/>
          </a:xfrm>
          <a:prstGeom prst="rect">
            <a:avLst/>
          </a:prstGeom>
          <a:noFill/>
          <a:ln>
            <a:noFill/>
          </a:ln>
        </p:spPr>
      </p:pic>
      <p:sp>
        <p:nvSpPr>
          <p:cNvPr id="506" name="Google Shape;506;p20"/>
          <p:cNvSpPr txBox="1"/>
          <p:nvPr/>
        </p:nvSpPr>
        <p:spPr>
          <a:xfrm>
            <a:off x="4818490" y="3485108"/>
            <a:ext cx="3904091"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400" b="1" i="0" u="none" strike="noStrike" cap="none">
                <a:solidFill>
                  <a:schemeClr val="dk1"/>
                </a:solidFill>
                <a:latin typeface="Source Sans Pro ExtraLight"/>
                <a:ea typeface="Source Sans Pro ExtraLight"/>
                <a:cs typeface="Source Sans Pro ExtraLight"/>
                <a:sym typeface="Source Sans Pro ExtraLight"/>
              </a:rPr>
              <a:t>The prevalence of WNV amongst the species </a:t>
            </a:r>
            <a:r>
              <a:rPr lang="en-SG" sz="1400" b="1" i="1" u="none" strike="noStrike" cap="none">
                <a:solidFill>
                  <a:schemeClr val="dk1"/>
                </a:solidFill>
                <a:latin typeface="Source Sans Pro ExtraLight"/>
                <a:ea typeface="Source Sans Pro ExtraLight"/>
                <a:cs typeface="Source Sans Pro ExtraLight"/>
                <a:sym typeface="Source Sans Pro ExtraLight"/>
              </a:rPr>
              <a:t>culex pipiens</a:t>
            </a:r>
            <a:r>
              <a:rPr lang="en-SG" sz="1400" b="1" i="0" u="none" strike="noStrike" cap="none">
                <a:solidFill>
                  <a:schemeClr val="dk1"/>
                </a:solidFill>
                <a:latin typeface="Source Sans Pro ExtraLight"/>
                <a:ea typeface="Source Sans Pro ExtraLight"/>
                <a:cs typeface="Source Sans Pro ExtraLight"/>
                <a:sym typeface="Source Sans Pro ExtraLight"/>
              </a:rPr>
              <a:t>, </a:t>
            </a:r>
            <a:r>
              <a:rPr lang="en-SG" sz="1400" b="1" i="1" u="none" strike="noStrike" cap="none">
                <a:solidFill>
                  <a:schemeClr val="dk1"/>
                </a:solidFill>
                <a:latin typeface="Source Sans Pro ExtraLight"/>
                <a:ea typeface="Source Sans Pro ExtraLight"/>
                <a:cs typeface="Source Sans Pro ExtraLight"/>
                <a:sym typeface="Source Sans Pro ExtraLight"/>
              </a:rPr>
              <a:t>culex pipiens/restuans</a:t>
            </a:r>
            <a:r>
              <a:rPr lang="en-SG" sz="1400" b="1" i="0" u="none" strike="noStrike" cap="none">
                <a:solidFill>
                  <a:schemeClr val="dk1"/>
                </a:solidFill>
                <a:latin typeface="Source Sans Pro ExtraLight"/>
                <a:ea typeface="Source Sans Pro ExtraLight"/>
                <a:cs typeface="Source Sans Pro ExtraLight"/>
                <a:sym typeface="Source Sans Pro ExtraLight"/>
              </a:rPr>
              <a:t> and </a:t>
            </a:r>
            <a:r>
              <a:rPr lang="en-SG" sz="1400" b="1" i="1" u="none" strike="noStrike" cap="none">
                <a:solidFill>
                  <a:schemeClr val="dk1"/>
                </a:solidFill>
                <a:latin typeface="Source Sans Pro ExtraLight"/>
                <a:ea typeface="Source Sans Pro ExtraLight"/>
                <a:cs typeface="Source Sans Pro ExtraLight"/>
                <a:sym typeface="Source Sans Pro ExtraLight"/>
              </a:rPr>
              <a:t>culex restuans</a:t>
            </a:r>
            <a:r>
              <a:rPr lang="en-SG" sz="1400" b="1" i="0" u="none" strike="noStrike" cap="none">
                <a:solidFill>
                  <a:schemeClr val="dk1"/>
                </a:solidFill>
                <a:latin typeface="Source Sans Pro ExtraLight"/>
                <a:ea typeface="Source Sans Pro ExtraLight"/>
                <a:cs typeface="Source Sans Pro ExtraLight"/>
                <a:sym typeface="Source Sans Pro ExtraLight"/>
              </a:rPr>
              <a:t> is evident.</a:t>
            </a:r>
            <a:endParaRPr sz="1400" b="1" i="0" u="none" strike="noStrike" cap="none">
              <a:solidFill>
                <a:schemeClr val="dk1"/>
              </a:solidFill>
              <a:latin typeface="Source Sans Pro ExtraLight"/>
              <a:ea typeface="Source Sans Pro ExtraLight"/>
              <a:cs typeface="Source Sans Pro ExtraLight"/>
              <a:sym typeface="Source Sans Pro ExtraLight"/>
            </a:endParaRPr>
          </a:p>
          <a:p>
            <a:pPr marL="0" marR="0" lvl="0" indent="0" algn="l" rtl="0">
              <a:lnSpc>
                <a:spcPct val="100000"/>
              </a:lnSpc>
              <a:spcBef>
                <a:spcPts val="0"/>
              </a:spcBef>
              <a:spcAft>
                <a:spcPts val="0"/>
              </a:spcAft>
              <a:buNone/>
            </a:pPr>
            <a:endParaRPr sz="1400" b="1" i="0" u="none" strike="noStrike" cap="none">
              <a:solidFill>
                <a:srgbClr val="000000"/>
              </a:solidFill>
              <a:latin typeface="Source Sans Pro ExtraLight"/>
              <a:ea typeface="Source Sans Pro ExtraLight"/>
              <a:cs typeface="Source Sans Pro ExtraLight"/>
              <a:sym typeface="Source Sans Pro ExtraLight"/>
            </a:endParaRPr>
          </a:p>
        </p:txBody>
      </p:sp>
      <p:pic>
        <p:nvPicPr>
          <p:cNvPr id="507" name="Google Shape;507;p20"/>
          <p:cNvPicPr preferRelativeResize="0"/>
          <p:nvPr/>
        </p:nvPicPr>
        <p:blipFill rotWithShape="1">
          <a:blip r:embed="rId5">
            <a:alphaModFix/>
          </a:blip>
          <a:srcRect/>
          <a:stretch/>
        </p:blipFill>
        <p:spPr>
          <a:xfrm>
            <a:off x="1507546" y="1337588"/>
            <a:ext cx="1967175" cy="4058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12</a:t>
            </a:fld>
            <a:endParaRPr/>
          </a:p>
        </p:txBody>
      </p:sp>
      <p:sp>
        <p:nvSpPr>
          <p:cNvPr id="513" name="Google Shape;513;p21"/>
          <p:cNvSpPr/>
          <p:nvPr/>
        </p:nvSpPr>
        <p:spPr>
          <a:xfrm>
            <a:off x="0" y="0"/>
            <a:ext cx="9144000" cy="5143600"/>
          </a:xfrm>
          <a:prstGeom prst="rect">
            <a:avLst/>
          </a:prstGeom>
          <a:solidFill>
            <a:schemeClr val="lt1"/>
          </a:solid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SG" sz="1400" b="0" i="0" u="none" strike="noStrike" cap="none">
                <a:solidFill>
                  <a:schemeClr val="lt1"/>
                </a:solidFill>
                <a:latin typeface="Arial"/>
                <a:ea typeface="Arial"/>
                <a:cs typeface="Arial"/>
                <a:sym typeface="Arial"/>
              </a:rPr>
              <a:t>WNV increases as number of mosquitoes caught increases</a:t>
            </a:r>
            <a:endParaRPr/>
          </a:p>
        </p:txBody>
      </p:sp>
      <p:sp>
        <p:nvSpPr>
          <p:cNvPr id="514" name="Google Shape;514;p21"/>
          <p:cNvSpPr txBox="1">
            <a:spLocks noGrp="1"/>
          </p:cNvSpPr>
          <p:nvPr>
            <p:ph type="title"/>
          </p:nvPr>
        </p:nvSpPr>
        <p:spPr>
          <a:xfrm>
            <a:off x="1073700" y="155154"/>
            <a:ext cx="6996600" cy="44356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a:t>EDA – No. of Mosquitoes vs WnV cases</a:t>
            </a:r>
            <a:endParaRPr/>
          </a:p>
        </p:txBody>
      </p:sp>
      <p:pic>
        <p:nvPicPr>
          <p:cNvPr id="515" name="Google Shape;515;p21"/>
          <p:cNvPicPr preferRelativeResize="0"/>
          <p:nvPr/>
        </p:nvPicPr>
        <p:blipFill rotWithShape="1">
          <a:blip r:embed="rId3">
            <a:alphaModFix/>
          </a:blip>
          <a:srcRect/>
          <a:stretch/>
        </p:blipFill>
        <p:spPr>
          <a:xfrm>
            <a:off x="180331" y="1445016"/>
            <a:ext cx="3208139" cy="2128172"/>
          </a:xfrm>
          <a:prstGeom prst="rect">
            <a:avLst/>
          </a:prstGeom>
          <a:noFill/>
          <a:ln>
            <a:noFill/>
          </a:ln>
        </p:spPr>
      </p:pic>
      <p:pic>
        <p:nvPicPr>
          <p:cNvPr id="516" name="Google Shape;516;p21"/>
          <p:cNvPicPr preferRelativeResize="0"/>
          <p:nvPr/>
        </p:nvPicPr>
        <p:blipFill rotWithShape="1">
          <a:blip r:embed="rId4">
            <a:alphaModFix/>
          </a:blip>
          <a:srcRect/>
          <a:stretch/>
        </p:blipFill>
        <p:spPr>
          <a:xfrm>
            <a:off x="3782124" y="543055"/>
            <a:ext cx="4254320" cy="2494643"/>
          </a:xfrm>
          <a:prstGeom prst="rect">
            <a:avLst/>
          </a:prstGeom>
          <a:noFill/>
          <a:ln>
            <a:noFill/>
          </a:ln>
        </p:spPr>
      </p:pic>
      <p:pic>
        <p:nvPicPr>
          <p:cNvPr id="517" name="Google Shape;517;p21"/>
          <p:cNvPicPr preferRelativeResize="0"/>
          <p:nvPr/>
        </p:nvPicPr>
        <p:blipFill rotWithShape="1">
          <a:blip r:embed="rId5">
            <a:alphaModFix/>
          </a:blip>
          <a:srcRect/>
          <a:stretch/>
        </p:blipFill>
        <p:spPr>
          <a:xfrm>
            <a:off x="3605337" y="3337145"/>
            <a:ext cx="2447164" cy="1348014"/>
          </a:xfrm>
          <a:prstGeom prst="rect">
            <a:avLst/>
          </a:prstGeom>
          <a:noFill/>
          <a:ln>
            <a:noFill/>
          </a:ln>
        </p:spPr>
      </p:pic>
      <p:sp>
        <p:nvSpPr>
          <p:cNvPr id="518" name="Google Shape;518;p21"/>
          <p:cNvSpPr/>
          <p:nvPr/>
        </p:nvSpPr>
        <p:spPr>
          <a:xfrm>
            <a:off x="4104181" y="983358"/>
            <a:ext cx="892629" cy="205434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9" name="Google Shape;519;p21"/>
          <p:cNvSpPr/>
          <p:nvPr/>
        </p:nvSpPr>
        <p:spPr>
          <a:xfrm>
            <a:off x="5318867" y="1196954"/>
            <a:ext cx="1749843" cy="553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000" b="1" i="0" u="none" strike="noStrike" cap="none">
                <a:solidFill>
                  <a:srgbClr val="000000"/>
                </a:solidFill>
                <a:latin typeface="Source Sans Pro ExtraLight"/>
                <a:ea typeface="Source Sans Pro ExtraLight"/>
                <a:cs typeface="Source Sans Pro ExtraLight"/>
                <a:sym typeface="Source Sans Pro ExtraLight"/>
              </a:rPr>
              <a:t>The mosquito population is at its peak in the month of August.</a:t>
            </a:r>
            <a:endParaRPr sz="1000" b="1" i="0" u="none" strike="noStrike" cap="none">
              <a:solidFill>
                <a:schemeClr val="dk1"/>
              </a:solidFill>
              <a:latin typeface="Source Sans Pro ExtraLight"/>
              <a:ea typeface="Source Sans Pro ExtraLight"/>
              <a:cs typeface="Source Sans Pro ExtraLight"/>
              <a:sym typeface="Source Sans Pro ExtraLight"/>
            </a:endParaRPr>
          </a:p>
        </p:txBody>
      </p:sp>
      <p:cxnSp>
        <p:nvCxnSpPr>
          <p:cNvPr id="520" name="Google Shape;520;p21"/>
          <p:cNvCxnSpPr/>
          <p:nvPr/>
        </p:nvCxnSpPr>
        <p:spPr>
          <a:xfrm>
            <a:off x="4517839" y="3037698"/>
            <a:ext cx="0" cy="313503"/>
          </a:xfrm>
          <a:prstGeom prst="straightConnector1">
            <a:avLst/>
          </a:prstGeom>
          <a:noFill/>
          <a:ln w="9525" cap="flat" cmpd="sng">
            <a:solidFill>
              <a:srgbClr val="C00000"/>
            </a:solidFill>
            <a:prstDash val="solid"/>
            <a:round/>
            <a:headEnd type="none" w="sm" len="sm"/>
            <a:tailEnd type="triangle" w="med" len="med"/>
          </a:ln>
        </p:spPr>
      </p:cxnSp>
      <p:sp>
        <p:nvSpPr>
          <p:cNvPr id="521" name="Google Shape;521;p21"/>
          <p:cNvSpPr/>
          <p:nvPr/>
        </p:nvSpPr>
        <p:spPr>
          <a:xfrm>
            <a:off x="360827" y="3583140"/>
            <a:ext cx="2965837" cy="430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100" b="1" i="0" u="none" strike="noStrike" cap="none">
                <a:solidFill>
                  <a:schemeClr val="dk1"/>
                </a:solidFill>
                <a:latin typeface="Source Sans Pro ExtraLight"/>
                <a:ea typeface="Source Sans Pro ExtraLight"/>
                <a:cs typeface="Source Sans Pro ExtraLight"/>
                <a:sym typeface="Source Sans Pro ExtraLight"/>
              </a:rPr>
              <a:t>WNV increases as number of mosquitoes caught increases</a:t>
            </a:r>
            <a:endParaRPr/>
          </a:p>
        </p:txBody>
      </p:sp>
      <p:pic>
        <p:nvPicPr>
          <p:cNvPr id="522" name="Google Shape;522;p21"/>
          <p:cNvPicPr preferRelativeResize="0"/>
          <p:nvPr/>
        </p:nvPicPr>
        <p:blipFill rotWithShape="1">
          <a:blip r:embed="rId6">
            <a:alphaModFix/>
          </a:blip>
          <a:srcRect/>
          <a:stretch/>
        </p:blipFill>
        <p:spPr>
          <a:xfrm>
            <a:off x="6070977" y="3425599"/>
            <a:ext cx="2760148" cy="1259560"/>
          </a:xfrm>
          <a:prstGeom prst="rect">
            <a:avLst/>
          </a:prstGeom>
          <a:noFill/>
          <a:ln>
            <a:noFill/>
          </a:ln>
        </p:spPr>
      </p:pic>
      <p:sp>
        <p:nvSpPr>
          <p:cNvPr id="523" name="Google Shape;523;p21"/>
          <p:cNvSpPr/>
          <p:nvPr/>
        </p:nvSpPr>
        <p:spPr>
          <a:xfrm>
            <a:off x="7251278" y="991309"/>
            <a:ext cx="892629" cy="205434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24" name="Google Shape;524;p21"/>
          <p:cNvCxnSpPr/>
          <p:nvPr/>
        </p:nvCxnSpPr>
        <p:spPr>
          <a:xfrm>
            <a:off x="7697592" y="3076805"/>
            <a:ext cx="0" cy="313503"/>
          </a:xfrm>
          <a:prstGeom prst="straightConnector1">
            <a:avLst/>
          </a:prstGeom>
          <a:noFill/>
          <a:ln w="9525" cap="flat" cmpd="sng">
            <a:solidFill>
              <a:srgbClr val="C00000"/>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2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13</a:t>
            </a:fld>
            <a:endParaRPr/>
          </a:p>
        </p:txBody>
      </p:sp>
      <p:sp>
        <p:nvSpPr>
          <p:cNvPr id="530" name="Google Shape;530;p22"/>
          <p:cNvSpPr/>
          <p:nvPr/>
        </p:nvSpPr>
        <p:spPr>
          <a:xfrm>
            <a:off x="0" y="0"/>
            <a:ext cx="9144000" cy="5143600"/>
          </a:xfrm>
          <a:prstGeom prst="rect">
            <a:avLst/>
          </a:prstGeom>
          <a:solidFill>
            <a:schemeClr val="lt1"/>
          </a:solid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SG" sz="1400" b="0" i="0" u="none" strike="noStrike" cap="none">
                <a:solidFill>
                  <a:schemeClr val="lt1"/>
                </a:solidFill>
                <a:latin typeface="Arial"/>
                <a:ea typeface="Arial"/>
                <a:cs typeface="Arial"/>
                <a:sym typeface="Arial"/>
              </a:rPr>
              <a:t>WNV increases as number of mosquitoes caught increases</a:t>
            </a:r>
            <a:endParaRPr/>
          </a:p>
        </p:txBody>
      </p:sp>
      <p:sp>
        <p:nvSpPr>
          <p:cNvPr id="531" name="Google Shape;531;p22"/>
          <p:cNvSpPr txBox="1">
            <a:spLocks noGrp="1"/>
          </p:cNvSpPr>
          <p:nvPr>
            <p:ph type="title"/>
          </p:nvPr>
        </p:nvSpPr>
        <p:spPr>
          <a:xfrm>
            <a:off x="1073700" y="155154"/>
            <a:ext cx="6996600" cy="44356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a:t>EDA – No. of Mosquitoes vs WnV cases</a:t>
            </a:r>
            <a:endParaRPr/>
          </a:p>
        </p:txBody>
      </p:sp>
      <p:cxnSp>
        <p:nvCxnSpPr>
          <p:cNvPr id="532" name="Google Shape;532;p22"/>
          <p:cNvCxnSpPr/>
          <p:nvPr/>
        </p:nvCxnSpPr>
        <p:spPr>
          <a:xfrm>
            <a:off x="4517839" y="3037698"/>
            <a:ext cx="0" cy="313503"/>
          </a:xfrm>
          <a:prstGeom prst="straightConnector1">
            <a:avLst/>
          </a:prstGeom>
          <a:noFill/>
          <a:ln w="9525" cap="flat" cmpd="sng">
            <a:solidFill>
              <a:srgbClr val="C00000"/>
            </a:solidFill>
            <a:prstDash val="solid"/>
            <a:round/>
            <a:headEnd type="none" w="sm" len="sm"/>
            <a:tailEnd type="triangle" w="med" len="med"/>
          </a:ln>
        </p:spPr>
      </p:cxnSp>
      <p:pic>
        <p:nvPicPr>
          <p:cNvPr id="533" name="Google Shape;533;p22"/>
          <p:cNvPicPr preferRelativeResize="0"/>
          <p:nvPr/>
        </p:nvPicPr>
        <p:blipFill rotWithShape="1">
          <a:blip r:embed="rId3">
            <a:alphaModFix/>
          </a:blip>
          <a:srcRect b="21987"/>
          <a:stretch/>
        </p:blipFill>
        <p:spPr>
          <a:xfrm>
            <a:off x="3868836" y="800950"/>
            <a:ext cx="4404282" cy="2244699"/>
          </a:xfrm>
          <a:prstGeom prst="rect">
            <a:avLst/>
          </a:prstGeom>
          <a:noFill/>
          <a:ln>
            <a:noFill/>
          </a:ln>
        </p:spPr>
      </p:pic>
      <p:cxnSp>
        <p:nvCxnSpPr>
          <p:cNvPr id="534" name="Google Shape;534;p22"/>
          <p:cNvCxnSpPr/>
          <p:nvPr/>
        </p:nvCxnSpPr>
        <p:spPr>
          <a:xfrm>
            <a:off x="7697592" y="3076805"/>
            <a:ext cx="0" cy="313503"/>
          </a:xfrm>
          <a:prstGeom prst="straightConnector1">
            <a:avLst/>
          </a:prstGeom>
          <a:noFill/>
          <a:ln w="9525" cap="flat" cmpd="sng">
            <a:solidFill>
              <a:srgbClr val="C00000"/>
            </a:solidFill>
            <a:prstDash val="solid"/>
            <a:round/>
            <a:headEnd type="none" w="sm" len="sm"/>
            <a:tailEnd type="triangle" w="med" len="med"/>
          </a:ln>
        </p:spPr>
      </p:cxnSp>
      <p:sp>
        <p:nvSpPr>
          <p:cNvPr id="535" name="Google Shape;535;p22"/>
          <p:cNvSpPr/>
          <p:nvPr/>
        </p:nvSpPr>
        <p:spPr>
          <a:xfrm>
            <a:off x="4104181" y="983358"/>
            <a:ext cx="892629" cy="205434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6" name="Google Shape;536;p22"/>
          <p:cNvSpPr/>
          <p:nvPr/>
        </p:nvSpPr>
        <p:spPr>
          <a:xfrm>
            <a:off x="7251278" y="991309"/>
            <a:ext cx="892629" cy="205434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37" name="Google Shape;537;p22"/>
          <p:cNvPicPr preferRelativeResize="0"/>
          <p:nvPr/>
        </p:nvPicPr>
        <p:blipFill rotWithShape="1">
          <a:blip r:embed="rId4">
            <a:alphaModFix/>
          </a:blip>
          <a:srcRect/>
          <a:stretch/>
        </p:blipFill>
        <p:spPr>
          <a:xfrm>
            <a:off x="3687491" y="3427825"/>
            <a:ext cx="2538380" cy="1172403"/>
          </a:xfrm>
          <a:prstGeom prst="rect">
            <a:avLst/>
          </a:prstGeom>
          <a:noFill/>
          <a:ln>
            <a:noFill/>
          </a:ln>
        </p:spPr>
      </p:pic>
      <p:pic>
        <p:nvPicPr>
          <p:cNvPr id="538" name="Google Shape;538;p22"/>
          <p:cNvPicPr preferRelativeResize="0"/>
          <p:nvPr/>
        </p:nvPicPr>
        <p:blipFill rotWithShape="1">
          <a:blip r:embed="rId5">
            <a:alphaModFix/>
          </a:blip>
          <a:srcRect t="11571"/>
          <a:stretch/>
        </p:blipFill>
        <p:spPr>
          <a:xfrm>
            <a:off x="6337190" y="3445196"/>
            <a:ext cx="2493935" cy="1155032"/>
          </a:xfrm>
          <a:prstGeom prst="rect">
            <a:avLst/>
          </a:prstGeom>
          <a:noFill/>
          <a:ln>
            <a:noFill/>
          </a:ln>
        </p:spPr>
      </p:pic>
      <p:sp>
        <p:nvSpPr>
          <p:cNvPr id="539" name="Google Shape;539;p22"/>
          <p:cNvSpPr txBox="1"/>
          <p:nvPr/>
        </p:nvSpPr>
        <p:spPr>
          <a:xfrm>
            <a:off x="5240106" y="1445016"/>
            <a:ext cx="1717481" cy="8617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000" b="1" i="0" u="none" strike="noStrike" cap="none">
                <a:solidFill>
                  <a:srgbClr val="000000"/>
                </a:solidFill>
                <a:latin typeface="Source Sans Pro ExtraLight"/>
                <a:ea typeface="Source Sans Pro ExtraLight"/>
                <a:cs typeface="Source Sans Pro ExtraLight"/>
                <a:sym typeface="Source Sans Pro ExtraLight"/>
              </a:rPr>
              <a:t>Distribution of WNV presence over the years in the train dataset. 2007 &amp; 2013 have higher incidences of WNV presence.</a:t>
            </a:r>
            <a:endParaRPr sz="1000" b="1" i="0" u="none" strike="noStrike" cap="none">
              <a:solidFill>
                <a:srgbClr val="000000"/>
              </a:solidFill>
              <a:latin typeface="Source Sans Pro ExtraLight"/>
              <a:ea typeface="Source Sans Pro ExtraLight"/>
              <a:cs typeface="Source Sans Pro ExtraLight"/>
              <a:sym typeface="Source Sans Pro ExtraLight"/>
            </a:endParaRPr>
          </a:p>
        </p:txBody>
      </p:sp>
      <p:pic>
        <p:nvPicPr>
          <p:cNvPr id="540" name="Google Shape;540;p22"/>
          <p:cNvPicPr preferRelativeResize="0"/>
          <p:nvPr/>
        </p:nvPicPr>
        <p:blipFill rotWithShape="1">
          <a:blip r:embed="rId6">
            <a:alphaModFix/>
          </a:blip>
          <a:srcRect/>
          <a:stretch/>
        </p:blipFill>
        <p:spPr>
          <a:xfrm>
            <a:off x="172439" y="890957"/>
            <a:ext cx="3553551" cy="23457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3"/>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14</a:t>
            </a:fld>
            <a:endParaRPr/>
          </a:p>
        </p:txBody>
      </p:sp>
      <p:sp>
        <p:nvSpPr>
          <p:cNvPr id="546" name="Google Shape;546;p23"/>
          <p:cNvSpPr/>
          <p:nvPr/>
        </p:nvSpPr>
        <p:spPr>
          <a:xfrm>
            <a:off x="0" y="0"/>
            <a:ext cx="9144000" cy="5143600"/>
          </a:xfrm>
          <a:prstGeom prst="rect">
            <a:avLst/>
          </a:prstGeom>
          <a:solidFill>
            <a:schemeClr val="lt1"/>
          </a:solid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SG" sz="1400" b="0" i="0" u="none" strike="noStrike" cap="none">
                <a:solidFill>
                  <a:schemeClr val="lt1"/>
                </a:solidFill>
                <a:latin typeface="Arial"/>
                <a:ea typeface="Arial"/>
                <a:cs typeface="Arial"/>
                <a:sym typeface="Arial"/>
              </a:rPr>
              <a:t>1) There is a negative correlation between the wind speed and Avg Temp, the</a:t>
            </a:r>
            <a:endParaRPr/>
          </a:p>
          <a:p>
            <a:pPr marL="0" marR="0" lvl="0" indent="0" algn="l" rtl="0">
              <a:lnSpc>
                <a:spcPct val="100000"/>
              </a:lnSpc>
              <a:spcBef>
                <a:spcPts val="0"/>
              </a:spcBef>
              <a:spcAft>
                <a:spcPts val="0"/>
              </a:spcAft>
              <a:buNone/>
            </a:pPr>
            <a:r>
              <a:rPr lang="en-SG" sz="1400" b="0" i="0" u="none" strike="noStrike" cap="none">
                <a:solidFill>
                  <a:schemeClr val="lt1"/>
                </a:solidFill>
                <a:latin typeface="Arial"/>
                <a:ea typeface="Arial"/>
                <a:cs typeface="Arial"/>
                <a:sym typeface="Arial"/>
              </a:rPr>
              <a:t>2) Mosquitoes seem to breed faster in conditions where wind speed is low and both precipitation level + average temp are high.</a:t>
            </a:r>
            <a:endParaRPr/>
          </a:p>
          <a:p>
            <a:pPr marL="0" marR="0" lvl="0" indent="0" algn="l" rtl="0">
              <a:lnSpc>
                <a:spcPct val="100000"/>
              </a:lnSpc>
              <a:spcBef>
                <a:spcPts val="0"/>
              </a:spcBef>
              <a:spcAft>
                <a:spcPts val="0"/>
              </a:spcAft>
              <a:buNone/>
            </a:pPr>
            <a:r>
              <a:rPr lang="en-SG" sz="1400" b="0" i="0" u="none" strike="noStrike" cap="none">
                <a:solidFill>
                  <a:schemeClr val="lt1"/>
                </a:solidFill>
                <a:latin typeface="Arial"/>
                <a:ea typeface="Arial"/>
                <a:cs typeface="Arial"/>
                <a:sym typeface="Arial"/>
              </a:rPr>
              <a:t>3) The traps were deployed seasonally and the numbers tend to build up between Jul to Sep for the observed period.</a:t>
            </a:r>
            <a:endParaRPr/>
          </a:p>
        </p:txBody>
      </p:sp>
      <p:pic>
        <p:nvPicPr>
          <p:cNvPr id="547" name="Google Shape;547;p23"/>
          <p:cNvPicPr preferRelativeResize="0"/>
          <p:nvPr/>
        </p:nvPicPr>
        <p:blipFill rotWithShape="1">
          <a:blip r:embed="rId3">
            <a:alphaModFix/>
          </a:blip>
          <a:srcRect/>
          <a:stretch/>
        </p:blipFill>
        <p:spPr>
          <a:xfrm>
            <a:off x="373296" y="753868"/>
            <a:ext cx="6218590" cy="4087586"/>
          </a:xfrm>
          <a:prstGeom prst="rect">
            <a:avLst/>
          </a:prstGeom>
          <a:noFill/>
          <a:ln>
            <a:noFill/>
          </a:ln>
        </p:spPr>
      </p:pic>
      <p:sp>
        <p:nvSpPr>
          <p:cNvPr id="548" name="Google Shape;548;p23"/>
          <p:cNvSpPr txBox="1">
            <a:spLocks noGrp="1"/>
          </p:cNvSpPr>
          <p:nvPr>
            <p:ph type="title"/>
          </p:nvPr>
        </p:nvSpPr>
        <p:spPr>
          <a:xfrm>
            <a:off x="1073700" y="155154"/>
            <a:ext cx="6996600" cy="44356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a:t>EDA – Weather vs Train Data </a:t>
            </a:r>
            <a:endParaRPr/>
          </a:p>
        </p:txBody>
      </p:sp>
      <p:sp>
        <p:nvSpPr>
          <p:cNvPr id="549" name="Google Shape;549;p23"/>
          <p:cNvSpPr/>
          <p:nvPr/>
        </p:nvSpPr>
        <p:spPr>
          <a:xfrm>
            <a:off x="6808920" y="1386135"/>
            <a:ext cx="2118045" cy="2970044"/>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000000"/>
              </a:buClr>
              <a:buSzPts val="1100"/>
              <a:buFont typeface="Arial"/>
              <a:buAutoNum type="arabicParenR"/>
            </a:pPr>
            <a:r>
              <a:rPr lang="en-SG" sz="1100" b="1" i="0" u="none" strike="noStrike" cap="none">
                <a:solidFill>
                  <a:srgbClr val="212121"/>
                </a:solidFill>
                <a:latin typeface="Source Sans Pro ExtraLight"/>
                <a:ea typeface="Source Sans Pro ExtraLight"/>
                <a:cs typeface="Source Sans Pro ExtraLight"/>
                <a:sym typeface="Source Sans Pro ExtraLight"/>
              </a:rPr>
              <a:t>There is a negative correlation between the wind speed and Avg Temp, the precipitation level and the no. of mosquitoes.</a:t>
            </a:r>
            <a:endParaRPr/>
          </a:p>
          <a:p>
            <a:pPr marL="228600" marR="0" lvl="0" indent="-158750" algn="l" rtl="0">
              <a:lnSpc>
                <a:spcPct val="100000"/>
              </a:lnSpc>
              <a:spcBef>
                <a:spcPts val="0"/>
              </a:spcBef>
              <a:spcAft>
                <a:spcPts val="0"/>
              </a:spcAft>
              <a:buClr>
                <a:srgbClr val="000000"/>
              </a:buClr>
              <a:buSzPts val="1100"/>
              <a:buFont typeface="Arial"/>
              <a:buNone/>
            </a:pPr>
            <a:endParaRPr sz="1100" b="1" i="0" u="none" strike="noStrike" cap="none">
              <a:solidFill>
                <a:srgbClr val="212121"/>
              </a:solidFill>
              <a:latin typeface="Source Sans Pro ExtraLight"/>
              <a:ea typeface="Source Sans Pro ExtraLight"/>
              <a:cs typeface="Source Sans Pro ExtraLight"/>
              <a:sym typeface="Source Sans Pro ExtraLight"/>
            </a:endParaRPr>
          </a:p>
          <a:p>
            <a:pPr marL="228600" marR="0" lvl="0" indent="-228600" algn="l" rtl="0">
              <a:lnSpc>
                <a:spcPct val="100000"/>
              </a:lnSpc>
              <a:spcBef>
                <a:spcPts val="0"/>
              </a:spcBef>
              <a:spcAft>
                <a:spcPts val="0"/>
              </a:spcAft>
              <a:buClr>
                <a:srgbClr val="000000"/>
              </a:buClr>
              <a:buSzPts val="1100"/>
              <a:buFont typeface="Arial"/>
              <a:buAutoNum type="arabicParenR"/>
            </a:pPr>
            <a:r>
              <a:rPr lang="en-SG" sz="1100" b="1" i="0" u="none" strike="noStrike" cap="none">
                <a:solidFill>
                  <a:srgbClr val="212121"/>
                </a:solidFill>
                <a:latin typeface="Source Sans Pro ExtraLight"/>
                <a:ea typeface="Source Sans Pro ExtraLight"/>
                <a:cs typeface="Source Sans Pro ExtraLight"/>
                <a:sym typeface="Source Sans Pro ExtraLight"/>
              </a:rPr>
              <a:t>Mosquitoes seem to breed faster in conditions where wind speed is low and both precipitation level + average temp are high.</a:t>
            </a:r>
            <a:endParaRPr/>
          </a:p>
          <a:p>
            <a:pPr marL="228600" marR="0" lvl="0" indent="-158750" algn="l" rtl="0">
              <a:lnSpc>
                <a:spcPct val="100000"/>
              </a:lnSpc>
              <a:spcBef>
                <a:spcPts val="0"/>
              </a:spcBef>
              <a:spcAft>
                <a:spcPts val="0"/>
              </a:spcAft>
              <a:buClr>
                <a:srgbClr val="000000"/>
              </a:buClr>
              <a:buSzPts val="1100"/>
              <a:buFont typeface="Arial"/>
              <a:buNone/>
            </a:pPr>
            <a:endParaRPr sz="1100" b="1" i="0" u="none" strike="noStrike" cap="none">
              <a:solidFill>
                <a:srgbClr val="212121"/>
              </a:solidFill>
              <a:latin typeface="Source Sans Pro ExtraLight"/>
              <a:ea typeface="Source Sans Pro ExtraLight"/>
              <a:cs typeface="Source Sans Pro ExtraLight"/>
              <a:sym typeface="Source Sans Pro ExtraLight"/>
            </a:endParaRPr>
          </a:p>
          <a:p>
            <a:pPr marL="228600" marR="0" lvl="0" indent="-228600" algn="l" rtl="0">
              <a:lnSpc>
                <a:spcPct val="100000"/>
              </a:lnSpc>
              <a:spcBef>
                <a:spcPts val="0"/>
              </a:spcBef>
              <a:spcAft>
                <a:spcPts val="0"/>
              </a:spcAft>
              <a:buClr>
                <a:srgbClr val="000000"/>
              </a:buClr>
              <a:buSzPts val="1100"/>
              <a:buFont typeface="Arial"/>
              <a:buAutoNum type="arabicParenR"/>
            </a:pPr>
            <a:r>
              <a:rPr lang="en-SG" sz="1100" b="1" i="0" u="none" strike="noStrike" cap="none">
                <a:solidFill>
                  <a:srgbClr val="212121"/>
                </a:solidFill>
                <a:latin typeface="Source Sans Pro ExtraLight"/>
                <a:ea typeface="Source Sans Pro ExtraLight"/>
                <a:cs typeface="Source Sans Pro ExtraLight"/>
                <a:sym typeface="Source Sans Pro ExtraLight"/>
              </a:rPr>
              <a:t>The traps were deployed seasonally and the numbers tend to build up between Jul to Sep for the observed period.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3"/>
        <p:cNvGrpSpPr/>
        <p:nvPr/>
      </p:nvGrpSpPr>
      <p:grpSpPr>
        <a:xfrm>
          <a:off x="0" y="0"/>
          <a:ext cx="0" cy="0"/>
          <a:chOff x="0" y="0"/>
          <a:chExt cx="0" cy="0"/>
        </a:xfrm>
      </p:grpSpPr>
      <p:sp>
        <p:nvSpPr>
          <p:cNvPr id="554" name="Google Shape;554;p24"/>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15</a:t>
            </a:fld>
            <a:endParaRPr/>
          </a:p>
        </p:txBody>
      </p:sp>
      <p:sp>
        <p:nvSpPr>
          <p:cNvPr id="555" name="Google Shape;555;p24"/>
          <p:cNvSpPr/>
          <p:nvPr/>
        </p:nvSpPr>
        <p:spPr>
          <a:xfrm>
            <a:off x="0" y="-100"/>
            <a:ext cx="9144000" cy="5143600"/>
          </a:xfrm>
          <a:prstGeom prst="rect">
            <a:avLst/>
          </a:prstGeom>
          <a:solidFill>
            <a:schemeClr val="lt1"/>
          </a:solid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7" name="Google Shape;557;p24"/>
          <p:cNvSpPr txBox="1">
            <a:spLocks noGrp="1"/>
          </p:cNvSpPr>
          <p:nvPr>
            <p:ph type="title"/>
          </p:nvPr>
        </p:nvSpPr>
        <p:spPr>
          <a:xfrm>
            <a:off x="615427" y="293401"/>
            <a:ext cx="7788343" cy="52020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EDA – No of Mosquitoes vs WnV Present vs Traps by Location </a:t>
            </a:r>
            <a:br>
              <a:rPr lang="en-SG" b="0"/>
            </a:br>
            <a:r>
              <a:rPr lang="en-SG" b="0"/>
              <a:t>(Train Data)</a:t>
            </a:r>
            <a:endParaRPr/>
          </a:p>
        </p:txBody>
      </p:sp>
      <p:sp>
        <p:nvSpPr>
          <p:cNvPr id="558" name="Google Shape;558;p24"/>
          <p:cNvSpPr txBox="1"/>
          <p:nvPr/>
        </p:nvSpPr>
        <p:spPr>
          <a:xfrm>
            <a:off x="1150659" y="4541292"/>
            <a:ext cx="6927506" cy="52322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SG" sz="1400" b="0" i="0" u="none" strike="noStrike" cap="none">
                <a:solidFill>
                  <a:srgbClr val="000000"/>
                </a:solidFill>
                <a:latin typeface="Source Sans Pro ExtraLight"/>
                <a:ea typeface="Source Sans Pro ExtraLight"/>
                <a:cs typeface="Source Sans Pro ExtraLight"/>
                <a:sym typeface="Source Sans Pro ExtraLight"/>
              </a:rPr>
              <a:t>The mosquitoes clusters had migrated northwards</a:t>
            </a:r>
            <a:endParaRPr/>
          </a:p>
          <a:p>
            <a:pPr marL="285750" marR="0" lvl="0" indent="-285750" algn="l" rtl="0">
              <a:lnSpc>
                <a:spcPct val="100000"/>
              </a:lnSpc>
              <a:spcBef>
                <a:spcPts val="0"/>
              </a:spcBef>
              <a:spcAft>
                <a:spcPts val="0"/>
              </a:spcAft>
              <a:buClr>
                <a:srgbClr val="000000"/>
              </a:buClr>
              <a:buSzPts val="1400"/>
              <a:buFont typeface="Arial"/>
              <a:buChar char="•"/>
            </a:pPr>
            <a:r>
              <a:rPr lang="en-SG" sz="1400" b="0" i="0" u="none" strike="noStrike" cap="none">
                <a:solidFill>
                  <a:srgbClr val="000000"/>
                </a:solidFill>
                <a:latin typeface="Source Sans Pro ExtraLight"/>
                <a:ea typeface="Source Sans Pro ExtraLight"/>
                <a:cs typeface="Source Sans Pro ExtraLight"/>
                <a:sym typeface="Source Sans Pro ExtraLight"/>
              </a:rPr>
              <a:t>The presence of the WnV is also correlated to the mosquitoes cluster.</a:t>
            </a:r>
            <a:endParaRPr/>
          </a:p>
        </p:txBody>
      </p:sp>
      <p:pic>
        <p:nvPicPr>
          <p:cNvPr id="2" name="Mosquitoes cluster.mov">
            <a:hlinkClick r:id="" action="ppaction://media"/>
            <a:extLst>
              <a:ext uri="{FF2B5EF4-FFF2-40B4-BE49-F238E27FC236}">
                <a16:creationId xmlns:a16="http://schemas.microsoft.com/office/drawing/2014/main" id="{1F925B3E-D261-B149-B1E6-6711FA1D06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0659" y="813608"/>
            <a:ext cx="6603677" cy="3724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25"/>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16</a:t>
            </a:fld>
            <a:endParaRPr/>
          </a:p>
        </p:txBody>
      </p:sp>
      <p:sp>
        <p:nvSpPr>
          <p:cNvPr id="564" name="Google Shape;564;p25"/>
          <p:cNvSpPr/>
          <p:nvPr/>
        </p:nvSpPr>
        <p:spPr>
          <a:xfrm>
            <a:off x="0" y="-100"/>
            <a:ext cx="9144000" cy="5143600"/>
          </a:xfrm>
          <a:prstGeom prst="rect">
            <a:avLst/>
          </a:prstGeom>
          <a:solidFill>
            <a:schemeClr val="lt1"/>
          </a:solid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pic>
        <p:nvPicPr>
          <p:cNvPr id="2" name="Traps overview.mov">
            <a:hlinkClick r:id="" action="ppaction://media"/>
            <a:extLst>
              <a:ext uri="{FF2B5EF4-FFF2-40B4-BE49-F238E27FC236}">
                <a16:creationId xmlns:a16="http://schemas.microsoft.com/office/drawing/2014/main" id="{045EC668-5809-F040-9B12-03EF142BB4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8356" b="4534"/>
          <a:stretch/>
        </p:blipFill>
        <p:spPr>
          <a:xfrm>
            <a:off x="601525" y="504340"/>
            <a:ext cx="8229600" cy="4480560"/>
          </a:xfrm>
          <a:prstGeom prst="rect">
            <a:avLst/>
          </a:prstGeom>
        </p:spPr>
      </p:pic>
      <p:sp>
        <p:nvSpPr>
          <p:cNvPr id="566" name="Google Shape;566;p25"/>
          <p:cNvSpPr txBox="1">
            <a:spLocks noGrp="1"/>
          </p:cNvSpPr>
          <p:nvPr>
            <p:ph type="title"/>
          </p:nvPr>
        </p:nvSpPr>
        <p:spPr>
          <a:xfrm>
            <a:off x="615428" y="55457"/>
            <a:ext cx="7788343" cy="74762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EDA – Strategic Trap Placements</a:t>
            </a:r>
            <a:br>
              <a:rPr lang="en-SG" b="0"/>
            </a:br>
            <a:r>
              <a:rPr lang="en-SG" b="0"/>
              <a:t>(Train &amp; Test Data)</a:t>
            </a:r>
            <a:endParaRPr/>
          </a:p>
        </p:txBody>
      </p:sp>
      <p:sp>
        <p:nvSpPr>
          <p:cNvPr id="567" name="Google Shape;567;p25"/>
          <p:cNvSpPr txBox="1"/>
          <p:nvPr/>
        </p:nvSpPr>
        <p:spPr>
          <a:xfrm>
            <a:off x="6512118" y="1879202"/>
            <a:ext cx="1891653"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400" b="0" i="0" u="none" strike="noStrike" cap="none" dirty="0">
                <a:solidFill>
                  <a:srgbClr val="000000"/>
                </a:solidFill>
                <a:latin typeface="Source Sans Pro ExtraLight"/>
                <a:ea typeface="Source Sans Pro ExtraLight"/>
                <a:cs typeface="Source Sans Pro ExtraLight"/>
                <a:sym typeface="Source Sans Pro ExtraLight"/>
              </a:rPr>
              <a:t>We see that the traps are strategically placed over the years.</a:t>
            </a:r>
            <a:endParaRPr sz="1400" b="0" i="0" u="none" strike="noStrike" cap="none" dirty="0">
              <a:solidFill>
                <a:srgbClr val="000000"/>
              </a:solidFill>
              <a:latin typeface="Source Sans Pro ExtraLight"/>
              <a:ea typeface="Source Sans Pro ExtraLight"/>
              <a:cs typeface="Source Sans Pro ExtraLight"/>
              <a:sym typeface="Source Sans Pro Extra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6"/>
          <p:cNvSpPr txBox="1">
            <a:spLocks noGrp="1"/>
          </p:cNvSpPr>
          <p:nvPr>
            <p:ph type="ctrTitle"/>
          </p:nvPr>
        </p:nvSpPr>
        <p:spPr>
          <a:xfrm>
            <a:off x="2309350" y="3265463"/>
            <a:ext cx="5214600" cy="1159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SG"/>
              <a:t>Modeling + Evaluation</a:t>
            </a:r>
            <a:endParaRPr/>
          </a:p>
        </p:txBody>
      </p:sp>
      <p:sp>
        <p:nvSpPr>
          <p:cNvPr id="573" name="Google Shape;573;p2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2000"/>
              <a:buFont typeface="Arial"/>
              <a:buNone/>
            </a:pPr>
            <a:r>
              <a:rPr lang="en-SG" sz="12000" b="1" i="0" u="none" strike="noStrike" cap="none">
                <a:solidFill>
                  <a:srgbClr val="3C78D8"/>
                </a:solidFill>
                <a:latin typeface="Oswald"/>
                <a:ea typeface="Oswald"/>
                <a:cs typeface="Oswald"/>
                <a:sym typeface="Oswald"/>
              </a:rPr>
              <a:t>2</a:t>
            </a:r>
            <a:endParaRPr sz="12000" b="0" i="0" u="none" strike="noStrike" cap="none">
              <a:solidFill>
                <a:srgbClr val="3C78D8"/>
              </a:solidFill>
              <a:latin typeface="Arial"/>
              <a:ea typeface="Arial"/>
              <a:cs typeface="Arial"/>
              <a:sym typeface="Arial"/>
            </a:endParaRPr>
          </a:p>
        </p:txBody>
      </p:sp>
      <p:sp>
        <p:nvSpPr>
          <p:cNvPr id="574" name="Google Shape;574;p26"/>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17</a:t>
            </a:fld>
            <a:endParaRPr/>
          </a:p>
        </p:txBody>
      </p:sp>
      <p:sp>
        <p:nvSpPr>
          <p:cNvPr id="575" name="Google Shape;575;p26"/>
          <p:cNvSpPr/>
          <p:nvPr/>
        </p:nvSpPr>
        <p:spPr>
          <a:xfrm>
            <a:off x="262758" y="1185125"/>
            <a:ext cx="2386800" cy="2385849"/>
          </a:xfrm>
          <a:prstGeom prst="ellipse">
            <a:avLst/>
          </a:prstGeom>
          <a:blipFill rotWithShape="1">
            <a:blip r:embed="rId3">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27"/>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18</a:t>
            </a:fld>
            <a:endParaRPr/>
          </a:p>
        </p:txBody>
      </p:sp>
      <p:sp>
        <p:nvSpPr>
          <p:cNvPr id="581" name="Google Shape;581;p27"/>
          <p:cNvSpPr txBox="1">
            <a:spLocks noGrp="1"/>
          </p:cNvSpPr>
          <p:nvPr>
            <p:ph type="title"/>
          </p:nvPr>
        </p:nvSpPr>
        <p:spPr>
          <a:xfrm>
            <a:off x="970073" y="129628"/>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Features selected for modeling</a:t>
            </a:r>
            <a:endParaRPr/>
          </a:p>
        </p:txBody>
      </p:sp>
      <p:pic>
        <p:nvPicPr>
          <p:cNvPr id="582" name="Google Shape;582;p27"/>
          <p:cNvPicPr preferRelativeResize="0"/>
          <p:nvPr/>
        </p:nvPicPr>
        <p:blipFill>
          <a:blip r:embed="rId3">
            <a:alphaModFix/>
          </a:blip>
          <a:stretch>
            <a:fillRect/>
          </a:stretch>
        </p:blipFill>
        <p:spPr>
          <a:xfrm>
            <a:off x="1338400" y="326725"/>
            <a:ext cx="6425575" cy="2650825"/>
          </a:xfrm>
          <a:prstGeom prst="rect">
            <a:avLst/>
          </a:prstGeom>
          <a:noFill/>
          <a:ln>
            <a:noFill/>
          </a:ln>
        </p:spPr>
      </p:pic>
      <p:graphicFrame>
        <p:nvGraphicFramePr>
          <p:cNvPr id="583" name="Google Shape;583;p27"/>
          <p:cNvGraphicFramePr/>
          <p:nvPr/>
        </p:nvGraphicFramePr>
        <p:xfrm>
          <a:off x="1519725" y="2621175"/>
          <a:ext cx="1123950" cy="1419150"/>
        </p:xfrm>
        <a:graphic>
          <a:graphicData uri="http://schemas.openxmlformats.org/drawingml/2006/table">
            <a:tbl>
              <a:tblPr>
                <a:noFill/>
              </a:tblPr>
              <a:tblGrid>
                <a:gridCol w="1123950">
                  <a:extLst>
                    <a:ext uri="{9D8B030D-6E8A-4147-A177-3AD203B41FA5}">
                      <a16:colId xmlns:a16="http://schemas.microsoft.com/office/drawing/2014/main" val="20000"/>
                    </a:ext>
                  </a:extLst>
                </a:gridCol>
              </a:tblGrid>
              <a:tr h="238125">
                <a:tc>
                  <a:txBody>
                    <a:bodyPr/>
                    <a:lstStyle/>
                    <a:p>
                      <a:pPr marL="0" lvl="0" indent="0" algn="l" rtl="0">
                        <a:spcBef>
                          <a:spcPts val="0"/>
                        </a:spcBef>
                        <a:spcAft>
                          <a:spcPts val="0"/>
                        </a:spcAft>
                        <a:buNone/>
                      </a:pPr>
                      <a:r>
                        <a:rPr lang="en-SG" sz="1200">
                          <a:latin typeface="Calibri"/>
                          <a:ea typeface="Calibri"/>
                          <a:cs typeface="Calibri"/>
                          <a:sym typeface="Calibri"/>
                        </a:rPr>
                        <a:t>latitude</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38125">
                <a:tc>
                  <a:txBody>
                    <a:bodyPr/>
                    <a:lstStyle/>
                    <a:p>
                      <a:pPr marL="0" lvl="0" indent="0" algn="l" rtl="0">
                        <a:spcBef>
                          <a:spcPts val="0"/>
                        </a:spcBef>
                        <a:spcAft>
                          <a:spcPts val="0"/>
                        </a:spcAft>
                        <a:buNone/>
                      </a:pPr>
                      <a:r>
                        <a:rPr lang="en-SG" sz="1200">
                          <a:latin typeface="Calibri"/>
                          <a:ea typeface="Calibri"/>
                          <a:cs typeface="Calibri"/>
                          <a:sym typeface="Calibri"/>
                        </a:rPr>
                        <a:t>longitude</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38125">
                <a:tc>
                  <a:txBody>
                    <a:bodyPr/>
                    <a:lstStyle/>
                    <a:p>
                      <a:pPr marL="0" lvl="0" indent="0" algn="l" rtl="0">
                        <a:spcBef>
                          <a:spcPts val="0"/>
                        </a:spcBef>
                        <a:spcAft>
                          <a:spcPts val="0"/>
                        </a:spcAft>
                        <a:buNone/>
                      </a:pPr>
                      <a:r>
                        <a:rPr lang="en-SG" sz="1200">
                          <a:latin typeface="Calibri"/>
                          <a:ea typeface="Calibri"/>
                          <a:cs typeface="Calibri"/>
                          <a:sym typeface="Calibri"/>
                        </a:rPr>
                        <a:t>spray_cluster</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38125">
                <a:tc>
                  <a:txBody>
                    <a:bodyPr/>
                    <a:lstStyle/>
                    <a:p>
                      <a:pPr marL="0" lvl="0" indent="0" algn="l" rtl="0">
                        <a:spcBef>
                          <a:spcPts val="0"/>
                        </a:spcBef>
                        <a:spcAft>
                          <a:spcPts val="0"/>
                        </a:spcAft>
                        <a:buNone/>
                      </a:pPr>
                      <a:r>
                        <a:rPr lang="en-SG" sz="1200">
                          <a:latin typeface="Calibri"/>
                          <a:ea typeface="Calibri"/>
                          <a:cs typeface="Calibri"/>
                          <a:sym typeface="Calibri"/>
                        </a:rPr>
                        <a:t>dist_from_ohare</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38125">
                <a:tc>
                  <a:txBody>
                    <a:bodyPr/>
                    <a:lstStyle/>
                    <a:p>
                      <a:pPr marL="0" lvl="0" indent="0" algn="l" rtl="0">
                        <a:spcBef>
                          <a:spcPts val="0"/>
                        </a:spcBef>
                        <a:spcAft>
                          <a:spcPts val="0"/>
                        </a:spcAft>
                        <a:buNone/>
                      </a:pPr>
                      <a:r>
                        <a:rPr lang="en-SG" sz="1200">
                          <a:latin typeface="Calibri"/>
                          <a:ea typeface="Calibri"/>
                          <a:cs typeface="Calibri"/>
                          <a:sym typeface="Calibri"/>
                        </a:rPr>
                        <a:t>dist_from_doty</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584" name="Google Shape;584;p27"/>
          <p:cNvGraphicFramePr/>
          <p:nvPr/>
        </p:nvGraphicFramePr>
        <p:xfrm>
          <a:off x="3144450" y="2621175"/>
          <a:ext cx="1487500" cy="851490"/>
        </p:xfrm>
        <a:graphic>
          <a:graphicData uri="http://schemas.openxmlformats.org/drawingml/2006/table">
            <a:tbl>
              <a:tblPr>
                <a:noFill/>
              </a:tblPr>
              <a:tblGrid>
                <a:gridCol w="1487500">
                  <a:extLst>
                    <a:ext uri="{9D8B030D-6E8A-4147-A177-3AD203B41FA5}">
                      <a16:colId xmlns:a16="http://schemas.microsoft.com/office/drawing/2014/main" val="20000"/>
                    </a:ext>
                  </a:extLst>
                </a:gridCol>
              </a:tblGrid>
              <a:tr h="238125">
                <a:tc>
                  <a:txBody>
                    <a:bodyPr/>
                    <a:lstStyle/>
                    <a:p>
                      <a:pPr marL="0" lvl="0" indent="0" algn="l" rtl="0">
                        <a:spcBef>
                          <a:spcPts val="0"/>
                        </a:spcBef>
                        <a:spcAft>
                          <a:spcPts val="0"/>
                        </a:spcAft>
                        <a:buNone/>
                      </a:pPr>
                      <a:r>
                        <a:rPr lang="en-SG" sz="1200">
                          <a:latin typeface="Calibri"/>
                          <a:ea typeface="Calibri"/>
                          <a:cs typeface="Calibri"/>
                          <a:sym typeface="Calibri"/>
                        </a:rPr>
                        <a:t>culex_pipiens</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38125">
                <a:tc>
                  <a:txBody>
                    <a:bodyPr/>
                    <a:lstStyle/>
                    <a:p>
                      <a:pPr marL="0" lvl="0" indent="0" algn="l" rtl="0">
                        <a:spcBef>
                          <a:spcPts val="0"/>
                        </a:spcBef>
                        <a:spcAft>
                          <a:spcPts val="0"/>
                        </a:spcAft>
                        <a:buNone/>
                      </a:pPr>
                      <a:r>
                        <a:rPr lang="en-SG" sz="1200">
                          <a:latin typeface="Calibri"/>
                          <a:ea typeface="Calibri"/>
                          <a:cs typeface="Calibri"/>
                          <a:sym typeface="Calibri"/>
                        </a:rPr>
                        <a:t>culex_pipiens/restuans</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38125">
                <a:tc>
                  <a:txBody>
                    <a:bodyPr/>
                    <a:lstStyle/>
                    <a:p>
                      <a:pPr marL="0" lvl="0" indent="0" algn="l" rtl="0">
                        <a:spcBef>
                          <a:spcPts val="0"/>
                        </a:spcBef>
                        <a:spcAft>
                          <a:spcPts val="0"/>
                        </a:spcAft>
                        <a:buNone/>
                      </a:pPr>
                      <a:r>
                        <a:rPr lang="en-SG" sz="1200">
                          <a:latin typeface="Calibri"/>
                          <a:ea typeface="Calibri"/>
                          <a:cs typeface="Calibri"/>
                          <a:sym typeface="Calibri"/>
                        </a:rPr>
                        <a:t>culex_restuans</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585" name="Google Shape;585;p27"/>
          <p:cNvGraphicFramePr/>
          <p:nvPr/>
        </p:nvGraphicFramePr>
        <p:xfrm>
          <a:off x="5049450" y="2621175"/>
          <a:ext cx="819150" cy="1135320"/>
        </p:xfrm>
        <a:graphic>
          <a:graphicData uri="http://schemas.openxmlformats.org/drawingml/2006/table">
            <a:tbl>
              <a:tblPr>
                <a:noFill/>
              </a:tblPr>
              <a:tblGrid>
                <a:gridCol w="819150">
                  <a:extLst>
                    <a:ext uri="{9D8B030D-6E8A-4147-A177-3AD203B41FA5}">
                      <a16:colId xmlns:a16="http://schemas.microsoft.com/office/drawing/2014/main" val="20000"/>
                    </a:ext>
                  </a:extLst>
                </a:gridCol>
              </a:tblGrid>
              <a:tr h="238125">
                <a:tc>
                  <a:txBody>
                    <a:bodyPr/>
                    <a:lstStyle/>
                    <a:p>
                      <a:pPr marL="0" lvl="0" indent="0" algn="l" rtl="0">
                        <a:spcBef>
                          <a:spcPts val="0"/>
                        </a:spcBef>
                        <a:spcAft>
                          <a:spcPts val="0"/>
                        </a:spcAft>
                        <a:buNone/>
                      </a:pPr>
                      <a:r>
                        <a:rPr lang="en-SG" sz="1200">
                          <a:latin typeface="Calibri"/>
                          <a:ea typeface="Calibri"/>
                          <a:cs typeface="Calibri"/>
                          <a:sym typeface="Calibri"/>
                        </a:rPr>
                        <a:t>day</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38125">
                <a:tc>
                  <a:txBody>
                    <a:bodyPr/>
                    <a:lstStyle/>
                    <a:p>
                      <a:pPr marL="0" lvl="0" indent="0" algn="l" rtl="0">
                        <a:spcBef>
                          <a:spcPts val="0"/>
                        </a:spcBef>
                        <a:spcAft>
                          <a:spcPts val="0"/>
                        </a:spcAft>
                        <a:buNone/>
                      </a:pPr>
                      <a:r>
                        <a:rPr lang="en-SG" sz="1200">
                          <a:latin typeface="Calibri"/>
                          <a:ea typeface="Calibri"/>
                          <a:cs typeface="Calibri"/>
                          <a:sym typeface="Calibri"/>
                        </a:rPr>
                        <a:t>week</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38125">
                <a:tc>
                  <a:txBody>
                    <a:bodyPr/>
                    <a:lstStyle/>
                    <a:p>
                      <a:pPr marL="0" lvl="0" indent="0" algn="l" rtl="0">
                        <a:spcBef>
                          <a:spcPts val="0"/>
                        </a:spcBef>
                        <a:spcAft>
                          <a:spcPts val="0"/>
                        </a:spcAft>
                        <a:buNone/>
                      </a:pPr>
                      <a:r>
                        <a:rPr lang="en-SG" sz="1200">
                          <a:latin typeface="Calibri"/>
                          <a:ea typeface="Calibri"/>
                          <a:cs typeface="Calibri"/>
                          <a:sym typeface="Calibri"/>
                        </a:rPr>
                        <a:t>month</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38125">
                <a:tc>
                  <a:txBody>
                    <a:bodyPr/>
                    <a:lstStyle/>
                    <a:p>
                      <a:pPr marL="0" lvl="0" indent="0" algn="l" rtl="0">
                        <a:spcBef>
                          <a:spcPts val="0"/>
                        </a:spcBef>
                        <a:spcAft>
                          <a:spcPts val="0"/>
                        </a:spcAft>
                        <a:buNone/>
                      </a:pPr>
                      <a:r>
                        <a:rPr lang="en-SG" sz="1200">
                          <a:latin typeface="Calibri"/>
                          <a:ea typeface="Calibri"/>
                          <a:cs typeface="Calibri"/>
                          <a:sym typeface="Calibri"/>
                        </a:rPr>
                        <a:t>year</a:t>
                      </a:r>
                      <a:endParaRPr sz="12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586" name="Google Shape;586;p27"/>
          <p:cNvGraphicFramePr/>
          <p:nvPr/>
        </p:nvGraphicFramePr>
        <p:xfrm>
          <a:off x="6201850" y="2504285"/>
          <a:ext cx="2847975" cy="2142990"/>
        </p:xfrm>
        <a:graphic>
          <a:graphicData uri="http://schemas.openxmlformats.org/drawingml/2006/table">
            <a:tbl>
              <a:tblPr>
                <a:noFill/>
              </a:tblPr>
              <a:tblGrid>
                <a:gridCol w="1181100">
                  <a:extLst>
                    <a:ext uri="{9D8B030D-6E8A-4147-A177-3AD203B41FA5}">
                      <a16:colId xmlns:a16="http://schemas.microsoft.com/office/drawing/2014/main" val="20000"/>
                    </a:ext>
                  </a:extLst>
                </a:gridCol>
                <a:gridCol w="1666875">
                  <a:extLst>
                    <a:ext uri="{9D8B030D-6E8A-4147-A177-3AD203B41FA5}">
                      <a16:colId xmlns:a16="http://schemas.microsoft.com/office/drawing/2014/main" val="20001"/>
                    </a:ext>
                  </a:extLst>
                </a:gridCol>
              </a:tblGrid>
              <a:tr h="222550">
                <a:tc>
                  <a:txBody>
                    <a:bodyPr/>
                    <a:lstStyle/>
                    <a:p>
                      <a:pPr marL="0" lvl="0" indent="0" algn="l" rtl="0">
                        <a:spcBef>
                          <a:spcPts val="0"/>
                        </a:spcBef>
                        <a:spcAft>
                          <a:spcPts val="0"/>
                        </a:spcAft>
                        <a:buNone/>
                      </a:pPr>
                      <a:r>
                        <a:rPr lang="en-SG" sz="900">
                          <a:latin typeface="Calibri"/>
                          <a:ea typeface="Calibri"/>
                          <a:cs typeface="Calibri"/>
                          <a:sym typeface="Calibri"/>
                        </a:rPr>
                        <a:t>cool_rolling_14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SG" sz="900">
                          <a:latin typeface="Calibri"/>
                          <a:ea typeface="Calibri"/>
                          <a:cs typeface="Calibri"/>
                          <a:sym typeface="Calibri"/>
                        </a:rPr>
                        <a:t>heavy_rain_last_14_days_count</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22550">
                <a:tc>
                  <a:txBody>
                    <a:bodyPr/>
                    <a:lstStyle/>
                    <a:p>
                      <a:pPr marL="0" lvl="0" indent="0" algn="l" rtl="0">
                        <a:spcBef>
                          <a:spcPts val="0"/>
                        </a:spcBef>
                        <a:spcAft>
                          <a:spcPts val="0"/>
                        </a:spcAft>
                        <a:buNone/>
                      </a:pPr>
                      <a:r>
                        <a:rPr lang="en-SG" sz="900">
                          <a:latin typeface="Calibri"/>
                          <a:ea typeface="Calibri"/>
                          <a:cs typeface="Calibri"/>
                          <a:sym typeface="Calibri"/>
                        </a:rPr>
                        <a:t>preciptotal_rolling_14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SG" sz="900">
                          <a:latin typeface="Calibri"/>
                          <a:ea typeface="Calibri"/>
                          <a:cs typeface="Calibri"/>
                          <a:sym typeface="Calibri"/>
                        </a:rPr>
                        <a:t>light_rain_last_14_days_count</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22550">
                <a:tc>
                  <a:txBody>
                    <a:bodyPr/>
                    <a:lstStyle/>
                    <a:p>
                      <a:pPr marL="0" lvl="0" indent="0" algn="l" rtl="0">
                        <a:spcBef>
                          <a:spcPts val="0"/>
                        </a:spcBef>
                        <a:spcAft>
                          <a:spcPts val="0"/>
                        </a:spcAft>
                        <a:buNone/>
                      </a:pPr>
                      <a:r>
                        <a:rPr lang="en-SG" sz="900">
                          <a:latin typeface="Calibri"/>
                          <a:ea typeface="Calibri"/>
                          <a:cs typeface="Calibri"/>
                          <a:sym typeface="Calibri"/>
                        </a:rPr>
                        <a:t>stnpressure_rolling_14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SG" sz="900">
                          <a:latin typeface="Calibri"/>
                          <a:ea typeface="Calibri"/>
                          <a:cs typeface="Calibri"/>
                          <a:sym typeface="Calibri"/>
                        </a:rPr>
                        <a:t>tmax_rolling_14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22550">
                <a:tc>
                  <a:txBody>
                    <a:bodyPr/>
                    <a:lstStyle/>
                    <a:p>
                      <a:pPr marL="0" lvl="0" indent="0" algn="l" rtl="0">
                        <a:spcBef>
                          <a:spcPts val="0"/>
                        </a:spcBef>
                        <a:spcAft>
                          <a:spcPts val="0"/>
                        </a:spcAft>
                        <a:buNone/>
                      </a:pPr>
                      <a:r>
                        <a:rPr lang="en-SG" sz="900">
                          <a:latin typeface="Calibri"/>
                          <a:ea typeface="Calibri"/>
                          <a:cs typeface="Calibri"/>
                          <a:sym typeface="Calibri"/>
                        </a:rPr>
                        <a:t>sealevel_rolling_14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SG" sz="900">
                          <a:latin typeface="Calibri"/>
                          <a:ea typeface="Calibri"/>
                          <a:cs typeface="Calibri"/>
                          <a:sym typeface="Calibri"/>
                        </a:rPr>
                        <a:t>tmin_rolling_14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22550">
                <a:tc>
                  <a:txBody>
                    <a:bodyPr/>
                    <a:lstStyle/>
                    <a:p>
                      <a:pPr marL="0" lvl="0" indent="0" algn="l" rtl="0">
                        <a:spcBef>
                          <a:spcPts val="0"/>
                        </a:spcBef>
                        <a:spcAft>
                          <a:spcPts val="0"/>
                        </a:spcAft>
                        <a:buNone/>
                      </a:pPr>
                      <a:r>
                        <a:rPr lang="en-SG" sz="900">
                          <a:latin typeface="Calibri"/>
                          <a:ea typeface="Calibri"/>
                          <a:cs typeface="Calibri"/>
                          <a:sym typeface="Calibri"/>
                        </a:rPr>
                        <a:t>resultspeed_rolling_14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SG" sz="900">
                          <a:latin typeface="Calibri"/>
                          <a:ea typeface="Calibri"/>
                          <a:cs typeface="Calibri"/>
                          <a:sym typeface="Calibri"/>
                        </a:rPr>
                        <a:t>tavg_rolling_14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22550">
                <a:tc>
                  <a:txBody>
                    <a:bodyPr/>
                    <a:lstStyle/>
                    <a:p>
                      <a:pPr marL="0" lvl="0" indent="0" algn="l" rtl="0">
                        <a:spcBef>
                          <a:spcPts val="0"/>
                        </a:spcBef>
                        <a:spcAft>
                          <a:spcPts val="0"/>
                        </a:spcAft>
                        <a:buNone/>
                      </a:pPr>
                      <a:r>
                        <a:rPr lang="en-SG" sz="900">
                          <a:latin typeface="Calibri"/>
                          <a:ea typeface="Calibri"/>
                          <a:cs typeface="Calibri"/>
                          <a:sym typeface="Calibri"/>
                        </a:rPr>
                        <a:t>resultdir_rolling_14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SG" sz="900">
                          <a:latin typeface="Calibri"/>
                          <a:ea typeface="Calibri"/>
                          <a:cs typeface="Calibri"/>
                          <a:sym typeface="Calibri"/>
                        </a:rPr>
                        <a:t>depart_rolling_14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22550">
                <a:tc>
                  <a:txBody>
                    <a:bodyPr/>
                    <a:lstStyle/>
                    <a:p>
                      <a:pPr marL="0" lvl="0" indent="0" algn="l" rtl="0">
                        <a:spcBef>
                          <a:spcPts val="0"/>
                        </a:spcBef>
                        <a:spcAft>
                          <a:spcPts val="0"/>
                        </a:spcAft>
                        <a:buNone/>
                      </a:pPr>
                      <a:r>
                        <a:rPr lang="en-SG" sz="900">
                          <a:latin typeface="Calibri"/>
                          <a:ea typeface="Calibri"/>
                          <a:cs typeface="Calibri"/>
                          <a:sym typeface="Calibri"/>
                        </a:rPr>
                        <a:t>avgspeed_rolling_14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SG" sz="900">
                          <a:latin typeface="Calibri"/>
                          <a:ea typeface="Calibri"/>
                          <a:cs typeface="Calibri"/>
                          <a:sym typeface="Calibri"/>
                        </a:rPr>
                        <a:t>dewpoint_rolling_14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22550">
                <a:tc>
                  <a:txBody>
                    <a:bodyPr/>
                    <a:lstStyle/>
                    <a:p>
                      <a:pPr marL="0" lvl="0" indent="0" algn="l" rtl="0">
                        <a:spcBef>
                          <a:spcPts val="0"/>
                        </a:spcBef>
                        <a:spcAft>
                          <a:spcPts val="0"/>
                        </a:spcAft>
                        <a:buNone/>
                      </a:pPr>
                      <a:r>
                        <a:rPr lang="en-SG" sz="900">
                          <a:latin typeface="Calibri"/>
                          <a:ea typeface="Calibri"/>
                          <a:cs typeface="Calibri"/>
                          <a:sym typeface="Calibri"/>
                        </a:rPr>
                        <a:t>day_length_rolling_14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SG" sz="900">
                          <a:latin typeface="Calibri"/>
                          <a:ea typeface="Calibri"/>
                          <a:cs typeface="Calibri"/>
                          <a:sym typeface="Calibri"/>
                        </a:rPr>
                        <a:t>wetbulb_rolling_14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26175">
                <a:tc>
                  <a:txBody>
                    <a:bodyPr/>
                    <a:lstStyle/>
                    <a:p>
                      <a:pPr marL="0" lvl="0" indent="0" algn="l" rtl="0">
                        <a:spcBef>
                          <a:spcPts val="0"/>
                        </a:spcBef>
                        <a:spcAft>
                          <a:spcPts val="0"/>
                        </a:spcAft>
                        <a:buNone/>
                      </a:pPr>
                      <a:r>
                        <a:rPr lang="en-SG" sz="900">
                          <a:latin typeface="Calibri"/>
                          <a:ea typeface="Calibri"/>
                          <a:cs typeface="Calibri"/>
                          <a:sym typeface="Calibri"/>
                        </a:rPr>
                        <a:t>heat_rolling_14</a:t>
                      </a: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Calibri"/>
                        <a:ea typeface="Calibri"/>
                        <a:cs typeface="Calibri"/>
                        <a:sym typeface="Calibri"/>
                      </a:endParaRPr>
                    </a:p>
                  </a:txBody>
                  <a:tcPr marL="9525" marR="9525" marT="9525" marB="9142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85239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28"/>
          <p:cNvSpPr txBox="1">
            <a:spLocks noGrp="1"/>
          </p:cNvSpPr>
          <p:nvPr>
            <p:ph type="title"/>
          </p:nvPr>
        </p:nvSpPr>
        <p:spPr>
          <a:xfrm>
            <a:off x="970073" y="129628"/>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Target variable: WNV presence</a:t>
            </a:r>
            <a:endParaRPr/>
          </a:p>
        </p:txBody>
      </p:sp>
      <p:sp>
        <p:nvSpPr>
          <p:cNvPr id="592" name="Google Shape;592;p28"/>
          <p:cNvSpPr/>
          <p:nvPr/>
        </p:nvSpPr>
        <p:spPr>
          <a:xfrm>
            <a:off x="3274983" y="1236250"/>
            <a:ext cx="2386800" cy="2385900"/>
          </a:xfrm>
          <a:prstGeom prst="ellipse">
            <a:avLst/>
          </a:prstGeom>
          <a:blipFill rotWithShape="1">
            <a:blip r:embed="rId3">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689547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2</a:t>
            </a:fld>
            <a:endParaRPr/>
          </a:p>
        </p:txBody>
      </p:sp>
      <p:sp>
        <p:nvSpPr>
          <p:cNvPr id="385" name="Google Shape;385;p11"/>
          <p:cNvSpPr txBox="1"/>
          <p:nvPr/>
        </p:nvSpPr>
        <p:spPr>
          <a:xfrm>
            <a:off x="517398" y="739950"/>
            <a:ext cx="4356354" cy="368574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800"/>
              <a:buFont typeface="Arial"/>
              <a:buNone/>
            </a:pPr>
            <a:r>
              <a:rPr lang="en-SG" sz="1800" b="1" i="0" u="none" strike="noStrike" cap="none" dirty="0">
                <a:solidFill>
                  <a:srgbClr val="00CEF6"/>
                </a:solidFill>
                <a:latin typeface="Arial"/>
                <a:ea typeface="Arial"/>
                <a:cs typeface="Arial"/>
                <a:sym typeface="Arial"/>
              </a:rPr>
              <a:t>About</a:t>
            </a:r>
            <a:endParaRPr sz="1800" b="0" i="0" u="none" strike="noStrike" cap="none" dirty="0">
              <a:solidFill>
                <a:srgbClr val="00CEF6"/>
              </a:solidFill>
              <a:latin typeface="Arial"/>
              <a:ea typeface="Arial"/>
              <a:cs typeface="Arial"/>
              <a:sym typeface="Arial"/>
            </a:endParaRPr>
          </a:p>
          <a:p>
            <a:pPr marL="0" marR="0" lvl="0" indent="0" algn="l" rtl="0">
              <a:lnSpc>
                <a:spcPct val="100000"/>
              </a:lnSpc>
              <a:spcBef>
                <a:spcPts val="600"/>
              </a:spcBef>
              <a:spcAft>
                <a:spcPts val="0"/>
              </a:spcAft>
              <a:buNone/>
            </a:pPr>
            <a:r>
              <a:rPr lang="en-SG" sz="1400" b="0" i="0" u="none" strike="noStrike" cap="none" dirty="0">
                <a:solidFill>
                  <a:srgbClr val="000000"/>
                </a:solidFill>
                <a:latin typeface="Arial"/>
                <a:ea typeface="Arial"/>
                <a:cs typeface="Arial"/>
                <a:sym typeface="Arial"/>
              </a:rPr>
              <a:t>West Nile Virus is most commonly spread to humans through infected mosquitos. Around 20% of people who become infected with the virus develop symptoms ranging from a persistent fever, to serious neurological illnesses that can result in death.</a:t>
            </a:r>
            <a:br>
              <a:rPr lang="en-SG" sz="1200" b="0" i="0" u="none" strike="noStrike" cap="none" dirty="0">
                <a:solidFill>
                  <a:srgbClr val="000000"/>
                </a:solidFill>
                <a:latin typeface="Arial"/>
                <a:ea typeface="Arial"/>
                <a:cs typeface="Arial"/>
                <a:sym typeface="Arial"/>
              </a:rPr>
            </a:b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r>
              <a:rPr lang="en-SG" sz="1400" b="0" i="0" u="none" strike="noStrike" cap="none" dirty="0">
                <a:solidFill>
                  <a:srgbClr val="000000"/>
                </a:solidFill>
                <a:latin typeface="Arial"/>
                <a:ea typeface="Arial"/>
                <a:cs typeface="Arial"/>
                <a:sym typeface="Arial"/>
              </a:rPr>
              <a:t>In 2002, the first human cases of West Nile virus were reported in Chicago. By 2004 the City of Chicago and the Chicago Department of Public Health (CDPH) had established a comprehensive surveillance and control program that is still in effect today.</a:t>
            </a:r>
            <a:br>
              <a:rPr lang="en-SG" sz="1200" b="0" i="0" u="none" strike="noStrike" cap="none" dirty="0">
                <a:solidFill>
                  <a:srgbClr val="000000"/>
                </a:solidFill>
                <a:latin typeface="Arial"/>
                <a:ea typeface="Arial"/>
                <a:cs typeface="Arial"/>
                <a:sym typeface="Arial"/>
              </a:rPr>
            </a:br>
            <a:endParaRPr sz="1200" b="0" i="0" u="none" strike="noStrike" cap="none" dirty="0">
              <a:solidFill>
                <a:srgbClr val="28324A"/>
              </a:solidFill>
              <a:latin typeface="Source Sans Pro"/>
              <a:ea typeface="Source Sans Pro"/>
              <a:cs typeface="Source Sans Pro"/>
              <a:sym typeface="Source Sans Pro"/>
            </a:endParaRPr>
          </a:p>
        </p:txBody>
      </p:sp>
      <p:grpSp>
        <p:nvGrpSpPr>
          <p:cNvPr id="386" name="Google Shape;386;p11"/>
          <p:cNvGrpSpPr/>
          <p:nvPr/>
        </p:nvGrpSpPr>
        <p:grpSpPr>
          <a:xfrm>
            <a:off x="5157215" y="1449274"/>
            <a:ext cx="3555008" cy="2058943"/>
            <a:chOff x="5138927" y="1293826"/>
            <a:chExt cx="3555008" cy="2058943"/>
          </a:xfrm>
        </p:grpSpPr>
        <p:pic>
          <p:nvPicPr>
            <p:cNvPr id="387" name="Google Shape;387;p11"/>
            <p:cNvPicPr preferRelativeResize="0"/>
            <p:nvPr/>
          </p:nvPicPr>
          <p:blipFill rotWithShape="1">
            <a:blip r:embed="rId3">
              <a:alphaModFix/>
            </a:blip>
            <a:srcRect/>
            <a:stretch/>
          </p:blipFill>
          <p:spPr>
            <a:xfrm>
              <a:off x="5138928" y="1293826"/>
              <a:ext cx="3555007" cy="2058942"/>
            </a:xfrm>
            <a:prstGeom prst="rect">
              <a:avLst/>
            </a:prstGeom>
            <a:noFill/>
            <a:ln>
              <a:noFill/>
            </a:ln>
          </p:spPr>
        </p:pic>
        <p:sp>
          <p:nvSpPr>
            <p:cNvPr id="388" name="Google Shape;388;p11"/>
            <p:cNvSpPr/>
            <p:nvPr/>
          </p:nvSpPr>
          <p:spPr>
            <a:xfrm>
              <a:off x="5138927" y="1293827"/>
              <a:ext cx="3555007" cy="2058942"/>
            </a:xfrm>
            <a:prstGeom prst="rect">
              <a:avLst/>
            </a:prstGeom>
            <a:noFill/>
            <a:ln w="47625" cap="flat" cmpd="sng">
              <a:solidFill>
                <a:srgbClr val="AB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29"/>
          <p:cNvSpPr txBox="1">
            <a:spLocks noGrp="1"/>
          </p:cNvSpPr>
          <p:nvPr>
            <p:ph type="title"/>
          </p:nvPr>
        </p:nvSpPr>
        <p:spPr>
          <a:xfrm>
            <a:off x="970073" y="129628"/>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dirty="0"/>
              <a:t>Baseline score: ROC AUC 0.5</a:t>
            </a:r>
            <a:endParaRPr dirty="0"/>
          </a:p>
        </p:txBody>
      </p:sp>
      <p:sp>
        <p:nvSpPr>
          <p:cNvPr id="598" name="Google Shape;598;p2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20</a:t>
            </a:fld>
            <a:endParaRPr/>
          </a:p>
        </p:txBody>
      </p:sp>
      <p:pic>
        <p:nvPicPr>
          <p:cNvPr id="2" name="Picture 1">
            <a:extLst>
              <a:ext uri="{FF2B5EF4-FFF2-40B4-BE49-F238E27FC236}">
                <a16:creationId xmlns:a16="http://schemas.microsoft.com/office/drawing/2014/main" id="{CB376FE2-1F9D-7E42-92AF-482A78B0173E}"/>
              </a:ext>
            </a:extLst>
          </p:cNvPr>
          <p:cNvPicPr>
            <a:picLocks noChangeAspect="1"/>
          </p:cNvPicPr>
          <p:nvPr/>
        </p:nvPicPr>
        <p:blipFill>
          <a:blip r:embed="rId3"/>
          <a:stretch>
            <a:fillRect/>
          </a:stretch>
        </p:blipFill>
        <p:spPr>
          <a:xfrm>
            <a:off x="2243758" y="825569"/>
            <a:ext cx="4656483" cy="3492362"/>
          </a:xfrm>
          <a:prstGeom prst="rect">
            <a:avLst/>
          </a:prstGeom>
        </p:spPr>
      </p:pic>
      <p:sp>
        <p:nvSpPr>
          <p:cNvPr id="11" name="Google Shape;604;p29">
            <a:extLst>
              <a:ext uri="{FF2B5EF4-FFF2-40B4-BE49-F238E27FC236}">
                <a16:creationId xmlns:a16="http://schemas.microsoft.com/office/drawing/2014/main" id="{BD5F0295-537F-9145-832D-804E0A75A165}"/>
              </a:ext>
            </a:extLst>
          </p:cNvPr>
          <p:cNvSpPr txBox="1"/>
          <p:nvPr/>
        </p:nvSpPr>
        <p:spPr>
          <a:xfrm>
            <a:off x="3122969" y="1430054"/>
            <a:ext cx="504000" cy="180000"/>
          </a:xfrm>
          <a:prstGeom prst="rect">
            <a:avLst/>
          </a:prstGeom>
          <a:solidFill>
            <a:srgbClr val="FFFFFF"/>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SG" sz="900" dirty="0">
                <a:latin typeface="Source Sans Pro"/>
                <a:ea typeface="Source Sans Pro"/>
                <a:cs typeface="Source Sans Pro"/>
                <a:sym typeface="Source Sans Pro"/>
              </a:rPr>
              <a:t>Model</a:t>
            </a:r>
            <a:endParaRPr sz="900" dirty="0"/>
          </a:p>
        </p:txBody>
      </p:sp>
      <p:sp>
        <p:nvSpPr>
          <p:cNvPr id="12" name="Google Shape;604;p29">
            <a:extLst>
              <a:ext uri="{FF2B5EF4-FFF2-40B4-BE49-F238E27FC236}">
                <a16:creationId xmlns:a16="http://schemas.microsoft.com/office/drawing/2014/main" id="{C74621BF-F8EE-4648-8BFD-E8B85FB41313}"/>
              </a:ext>
            </a:extLst>
          </p:cNvPr>
          <p:cNvSpPr txBox="1"/>
          <p:nvPr/>
        </p:nvSpPr>
        <p:spPr>
          <a:xfrm>
            <a:off x="5279667" y="2116745"/>
            <a:ext cx="1121134" cy="309956"/>
          </a:xfrm>
          <a:prstGeom prst="rect">
            <a:avLst/>
          </a:prstGeom>
          <a:solidFill>
            <a:srgbClr val="FFFFFF"/>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SG" sz="900" dirty="0">
                <a:latin typeface="Source Sans Pro"/>
                <a:ea typeface="Source Sans Pro"/>
                <a:cs typeface="Source Sans Pro"/>
                <a:sym typeface="Source Sans Pro"/>
              </a:rPr>
              <a:t>Baseline score: 0.5</a:t>
            </a:r>
            <a:endParaRPr sz="900" dirty="0"/>
          </a:p>
        </p:txBody>
      </p:sp>
    </p:spTree>
    <p:extLst>
      <p:ext uri="{BB962C8B-B14F-4D97-AF65-F5344CB8AC3E}">
        <p14:creationId xmlns:p14="http://schemas.microsoft.com/office/powerpoint/2010/main" val="2857778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29"/>
          <p:cNvSpPr txBox="1">
            <a:spLocks noGrp="1"/>
          </p:cNvSpPr>
          <p:nvPr>
            <p:ph type="title"/>
          </p:nvPr>
        </p:nvSpPr>
        <p:spPr>
          <a:xfrm>
            <a:off x="970073" y="129628"/>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Train-test-split and GridSearchCV</a:t>
            </a:r>
            <a:endParaRPr/>
          </a:p>
        </p:txBody>
      </p:sp>
      <p:sp>
        <p:nvSpPr>
          <p:cNvPr id="598" name="Google Shape;598;p2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21</a:t>
            </a:fld>
            <a:endParaRPr/>
          </a:p>
        </p:txBody>
      </p:sp>
      <p:pic>
        <p:nvPicPr>
          <p:cNvPr id="599" name="Google Shape;599;p29"/>
          <p:cNvPicPr preferRelativeResize="0"/>
          <p:nvPr/>
        </p:nvPicPr>
        <p:blipFill rotWithShape="1">
          <a:blip r:embed="rId3">
            <a:alphaModFix/>
          </a:blip>
          <a:srcRect r="32867" b="11567"/>
          <a:stretch/>
        </p:blipFill>
        <p:spPr>
          <a:xfrm>
            <a:off x="2218025" y="1595525"/>
            <a:ext cx="4596576" cy="1816426"/>
          </a:xfrm>
          <a:prstGeom prst="rect">
            <a:avLst/>
          </a:prstGeom>
          <a:noFill/>
          <a:ln>
            <a:noFill/>
          </a:ln>
        </p:spPr>
      </p:pic>
      <p:sp>
        <p:nvSpPr>
          <p:cNvPr id="600" name="Google Shape;600;p29"/>
          <p:cNvSpPr txBox="1"/>
          <p:nvPr/>
        </p:nvSpPr>
        <p:spPr>
          <a:xfrm>
            <a:off x="2335950" y="2510150"/>
            <a:ext cx="3521400" cy="237000"/>
          </a:xfrm>
          <a:prstGeom prst="rect">
            <a:avLst/>
          </a:prstGeom>
          <a:solidFill>
            <a:srgbClr val="FFFFFF"/>
          </a:solid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SG" b="1">
                <a:latin typeface="Source Sans Pro"/>
                <a:ea typeface="Source Sans Pro"/>
                <a:cs typeface="Source Sans Pro"/>
                <a:sym typeface="Source Sans Pro"/>
              </a:rPr>
              <a:t>GridSearchCV with 5-fold cross validation</a:t>
            </a:r>
            <a:endParaRPr/>
          </a:p>
        </p:txBody>
      </p:sp>
      <p:sp>
        <p:nvSpPr>
          <p:cNvPr id="601" name="Google Shape;601;p29"/>
          <p:cNvSpPr txBox="1"/>
          <p:nvPr/>
        </p:nvSpPr>
        <p:spPr>
          <a:xfrm>
            <a:off x="2255575" y="1695025"/>
            <a:ext cx="3601800" cy="408300"/>
          </a:xfrm>
          <a:prstGeom prst="rect">
            <a:avLst/>
          </a:prstGeom>
          <a:solidFill>
            <a:srgbClr val="D9EAD3"/>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SG" b="1">
                <a:latin typeface="Source Sans Pro"/>
                <a:ea typeface="Source Sans Pro"/>
                <a:cs typeface="Source Sans Pro"/>
                <a:sym typeface="Source Sans Pro"/>
              </a:rPr>
              <a:t>Training set (80%)</a:t>
            </a:r>
            <a:endParaRPr/>
          </a:p>
        </p:txBody>
      </p:sp>
      <p:sp>
        <p:nvSpPr>
          <p:cNvPr id="602" name="Google Shape;602;p29"/>
          <p:cNvSpPr txBox="1"/>
          <p:nvPr/>
        </p:nvSpPr>
        <p:spPr>
          <a:xfrm>
            <a:off x="5951425" y="1695025"/>
            <a:ext cx="731700" cy="408300"/>
          </a:xfrm>
          <a:prstGeom prst="rect">
            <a:avLst/>
          </a:prstGeom>
          <a:solidFill>
            <a:srgbClr val="F4CCCC"/>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SG" sz="900" b="1">
                <a:latin typeface="Source Sans Pro"/>
                <a:ea typeface="Source Sans Pro"/>
                <a:cs typeface="Source Sans Pro"/>
                <a:sym typeface="Source Sans Pro"/>
              </a:rPr>
              <a:t>Validation set (20%)</a:t>
            </a:r>
            <a:endParaRPr sz="900"/>
          </a:p>
        </p:txBody>
      </p:sp>
      <p:pic>
        <p:nvPicPr>
          <p:cNvPr id="603" name="Google Shape;603;p29"/>
          <p:cNvPicPr preferRelativeResize="0"/>
          <p:nvPr/>
        </p:nvPicPr>
        <p:blipFill rotWithShape="1">
          <a:blip r:embed="rId3">
            <a:alphaModFix/>
          </a:blip>
          <a:srcRect t="56824" r="73134" b="11568"/>
          <a:stretch/>
        </p:blipFill>
        <p:spPr>
          <a:xfrm>
            <a:off x="2218025" y="2747150"/>
            <a:ext cx="3692624" cy="649225"/>
          </a:xfrm>
          <a:prstGeom prst="rect">
            <a:avLst/>
          </a:prstGeom>
          <a:noFill/>
          <a:ln>
            <a:noFill/>
          </a:ln>
        </p:spPr>
      </p:pic>
      <p:sp>
        <p:nvSpPr>
          <p:cNvPr id="604" name="Google Shape;604;p29"/>
          <p:cNvSpPr txBox="1"/>
          <p:nvPr/>
        </p:nvSpPr>
        <p:spPr>
          <a:xfrm>
            <a:off x="6518175" y="2505975"/>
            <a:ext cx="1668900" cy="237000"/>
          </a:xfrm>
          <a:prstGeom prst="rect">
            <a:avLst/>
          </a:prstGeom>
          <a:solidFill>
            <a:srgbClr val="FFFFFF"/>
          </a:solid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SG" b="1" dirty="0">
                <a:latin typeface="Source Sans Pro"/>
                <a:ea typeface="Source Sans Pro"/>
                <a:cs typeface="Source Sans Pro"/>
                <a:sym typeface="Source Sans Pro"/>
              </a:rPr>
              <a:t>Scoring: ROC AUC</a:t>
            </a:r>
            <a:endParaRPr dirty="0"/>
          </a:p>
        </p:txBody>
      </p:sp>
    </p:spTree>
    <p:extLst>
      <p:ext uri="{BB962C8B-B14F-4D97-AF65-F5344CB8AC3E}">
        <p14:creationId xmlns:p14="http://schemas.microsoft.com/office/powerpoint/2010/main" val="390040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30"/>
          <p:cNvSpPr txBox="1">
            <a:spLocks noGrp="1"/>
          </p:cNvSpPr>
          <p:nvPr>
            <p:ph type="title"/>
          </p:nvPr>
        </p:nvSpPr>
        <p:spPr>
          <a:xfrm>
            <a:off x="970073" y="129628"/>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Handling Imbalanced Classes: SMOTE</a:t>
            </a:r>
            <a:endParaRPr/>
          </a:p>
        </p:txBody>
      </p:sp>
      <p:sp>
        <p:nvSpPr>
          <p:cNvPr id="610" name="Google Shape;610;p3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22</a:t>
            </a:fld>
            <a:endParaRPr/>
          </a:p>
        </p:txBody>
      </p:sp>
      <p:sp>
        <p:nvSpPr>
          <p:cNvPr id="611" name="Google Shape;611;p30"/>
          <p:cNvSpPr/>
          <p:nvPr/>
        </p:nvSpPr>
        <p:spPr>
          <a:xfrm>
            <a:off x="126124" y="1309281"/>
            <a:ext cx="2648607" cy="2246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Source Sans Pro ExtraLight"/>
              <a:ea typeface="Source Sans Pro ExtraLight"/>
              <a:cs typeface="Source Sans Pro ExtraLight"/>
              <a:sym typeface="Source Sans Pro ExtraLight"/>
            </a:endParaRPr>
          </a:p>
        </p:txBody>
      </p:sp>
      <p:pic>
        <p:nvPicPr>
          <p:cNvPr id="612" name="Google Shape;612;p30"/>
          <p:cNvPicPr preferRelativeResize="0"/>
          <p:nvPr/>
        </p:nvPicPr>
        <p:blipFill rotWithShape="1">
          <a:blip r:embed="rId3">
            <a:alphaModFix/>
          </a:blip>
          <a:srcRect/>
          <a:stretch/>
        </p:blipFill>
        <p:spPr>
          <a:xfrm>
            <a:off x="299582" y="1558707"/>
            <a:ext cx="3029933" cy="2155149"/>
          </a:xfrm>
          <a:prstGeom prst="rect">
            <a:avLst/>
          </a:prstGeom>
          <a:noFill/>
          <a:ln>
            <a:noFill/>
          </a:ln>
        </p:spPr>
      </p:pic>
      <p:pic>
        <p:nvPicPr>
          <p:cNvPr id="613" name="Google Shape;613;p30"/>
          <p:cNvPicPr preferRelativeResize="0"/>
          <p:nvPr/>
        </p:nvPicPr>
        <p:blipFill rotWithShape="1">
          <a:blip r:embed="rId4">
            <a:alphaModFix/>
          </a:blip>
          <a:srcRect/>
          <a:stretch/>
        </p:blipFill>
        <p:spPr>
          <a:xfrm>
            <a:off x="3329513" y="1487623"/>
            <a:ext cx="3235400" cy="2251398"/>
          </a:xfrm>
          <a:prstGeom prst="rect">
            <a:avLst/>
          </a:prstGeom>
          <a:noFill/>
          <a:ln>
            <a:noFill/>
          </a:ln>
        </p:spPr>
      </p:pic>
      <p:sp>
        <p:nvSpPr>
          <p:cNvPr id="614" name="Google Shape;614;p30"/>
          <p:cNvSpPr txBox="1"/>
          <p:nvPr/>
        </p:nvSpPr>
        <p:spPr>
          <a:xfrm>
            <a:off x="6488725" y="1866925"/>
            <a:ext cx="2540400" cy="16911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SG" sz="1150">
                <a:highlight>
                  <a:srgbClr val="FFFFFF"/>
                </a:highlight>
              </a:rPr>
              <a:t>SMOTE was used on:</a:t>
            </a:r>
            <a:endParaRPr sz="1150">
              <a:highlight>
                <a:srgbClr val="FFFFFF"/>
              </a:highlight>
            </a:endParaRPr>
          </a:p>
          <a:p>
            <a:pPr marL="457200" marR="0" lvl="0" indent="-301625" algn="l" rtl="0">
              <a:lnSpc>
                <a:spcPct val="115000"/>
              </a:lnSpc>
              <a:spcBef>
                <a:spcPts val="0"/>
              </a:spcBef>
              <a:spcAft>
                <a:spcPts val="0"/>
              </a:spcAft>
              <a:buSzPts val="1150"/>
              <a:buChar char="●"/>
            </a:pPr>
            <a:r>
              <a:rPr lang="en-SG" sz="1150">
                <a:highlight>
                  <a:srgbClr val="FFFFFF"/>
                </a:highlight>
              </a:rPr>
              <a:t>Logistic Regression </a:t>
            </a:r>
            <a:endParaRPr sz="1150">
              <a:highlight>
                <a:srgbClr val="FFFFFF"/>
              </a:highlight>
            </a:endParaRPr>
          </a:p>
          <a:p>
            <a:pPr marL="457200" marR="0" lvl="0" indent="-301625" algn="l" rtl="0">
              <a:lnSpc>
                <a:spcPct val="115000"/>
              </a:lnSpc>
              <a:spcBef>
                <a:spcPts val="0"/>
              </a:spcBef>
              <a:spcAft>
                <a:spcPts val="0"/>
              </a:spcAft>
              <a:buSzPts val="1150"/>
              <a:buChar char="●"/>
            </a:pPr>
            <a:r>
              <a:rPr lang="en-SG" sz="1150">
                <a:highlight>
                  <a:srgbClr val="FFFFFF"/>
                </a:highlight>
              </a:rPr>
              <a:t>SGD</a:t>
            </a:r>
            <a:endParaRPr sz="1150">
              <a:highlight>
                <a:srgbClr val="FFFFFF"/>
              </a:highlight>
            </a:endParaRPr>
          </a:p>
          <a:p>
            <a:pPr marL="457200" marR="0" lvl="0" indent="-301625" algn="l" rtl="0">
              <a:lnSpc>
                <a:spcPct val="115000"/>
              </a:lnSpc>
              <a:spcBef>
                <a:spcPts val="0"/>
              </a:spcBef>
              <a:spcAft>
                <a:spcPts val="0"/>
              </a:spcAft>
              <a:buSzPts val="1150"/>
              <a:buChar char="●"/>
            </a:pPr>
            <a:r>
              <a:rPr lang="en-SG" sz="1150">
                <a:highlight>
                  <a:srgbClr val="FFFFFF"/>
                </a:highlight>
              </a:rPr>
              <a:t>Bagging</a:t>
            </a:r>
            <a:endParaRPr sz="1150">
              <a:highlight>
                <a:srgbClr val="FFFFFF"/>
              </a:highlight>
            </a:endParaRPr>
          </a:p>
          <a:p>
            <a:pPr marL="457200" marR="0" lvl="0" indent="-301625" algn="l" rtl="0">
              <a:lnSpc>
                <a:spcPct val="115000"/>
              </a:lnSpc>
              <a:spcBef>
                <a:spcPts val="0"/>
              </a:spcBef>
              <a:spcAft>
                <a:spcPts val="0"/>
              </a:spcAft>
              <a:buSzPts val="1150"/>
              <a:buChar char="●"/>
            </a:pPr>
            <a:r>
              <a:rPr lang="en-SG" sz="1150">
                <a:highlight>
                  <a:srgbClr val="FFFFFF"/>
                </a:highlight>
              </a:rPr>
              <a:t>AdaBoost</a:t>
            </a:r>
            <a:endParaRPr sz="1150">
              <a:highlight>
                <a:srgbClr val="FFFFFF"/>
              </a:highlight>
            </a:endParaRPr>
          </a:p>
          <a:p>
            <a:pPr marL="457200" marR="0" lvl="0" indent="-301625" algn="l" rtl="0">
              <a:lnSpc>
                <a:spcPct val="115000"/>
              </a:lnSpc>
              <a:spcBef>
                <a:spcPts val="0"/>
              </a:spcBef>
              <a:spcAft>
                <a:spcPts val="0"/>
              </a:spcAft>
              <a:buSzPts val="1150"/>
              <a:buChar char="●"/>
            </a:pPr>
            <a:r>
              <a:rPr lang="en-SG" sz="1150">
                <a:highlight>
                  <a:srgbClr val="FFFFFF"/>
                </a:highlight>
              </a:rPr>
              <a:t>Gradient Boosting</a:t>
            </a:r>
            <a:endParaRPr sz="1500" b="1" i="0" u="none" strike="noStrike" cap="none">
              <a:solidFill>
                <a:srgbClr val="000000"/>
              </a:solidFill>
              <a:latin typeface="Source Sans Pro ExtraLight"/>
              <a:ea typeface="Source Sans Pro ExtraLight"/>
              <a:cs typeface="Source Sans Pro ExtraLight"/>
              <a:sym typeface="Source Sans Pro ExtraLight"/>
            </a:endParaRPr>
          </a:p>
        </p:txBody>
      </p:sp>
    </p:spTree>
    <p:extLst>
      <p:ext uri="{BB962C8B-B14F-4D97-AF65-F5344CB8AC3E}">
        <p14:creationId xmlns:p14="http://schemas.microsoft.com/office/powerpoint/2010/main" val="3210517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1"/>
          <p:cNvSpPr txBox="1">
            <a:spLocks noGrp="1"/>
          </p:cNvSpPr>
          <p:nvPr>
            <p:ph type="title"/>
          </p:nvPr>
        </p:nvSpPr>
        <p:spPr>
          <a:xfrm>
            <a:off x="970073" y="129628"/>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Handling Imbalanced Classes: ‘weighting’ hyperparameter</a:t>
            </a:r>
            <a:endParaRPr/>
          </a:p>
        </p:txBody>
      </p:sp>
      <p:sp>
        <p:nvSpPr>
          <p:cNvPr id="620" name="Google Shape;620;p3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23</a:t>
            </a:fld>
            <a:endParaRPr/>
          </a:p>
        </p:txBody>
      </p:sp>
      <p:sp>
        <p:nvSpPr>
          <p:cNvPr id="621" name="Google Shape;621;p31"/>
          <p:cNvSpPr/>
          <p:nvPr/>
        </p:nvSpPr>
        <p:spPr>
          <a:xfrm>
            <a:off x="126124" y="1309281"/>
            <a:ext cx="2648700" cy="224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Source Sans Pro ExtraLight"/>
              <a:ea typeface="Source Sans Pro ExtraLight"/>
              <a:cs typeface="Source Sans Pro ExtraLight"/>
              <a:sym typeface="Source Sans Pro ExtraLight"/>
            </a:endParaRPr>
          </a:p>
        </p:txBody>
      </p:sp>
      <p:pic>
        <p:nvPicPr>
          <p:cNvPr id="622" name="Google Shape;622;p31"/>
          <p:cNvPicPr preferRelativeResize="0"/>
          <p:nvPr/>
        </p:nvPicPr>
        <p:blipFill>
          <a:blip r:embed="rId3">
            <a:alphaModFix/>
          </a:blip>
          <a:stretch>
            <a:fillRect/>
          </a:stretch>
        </p:blipFill>
        <p:spPr>
          <a:xfrm>
            <a:off x="910725" y="1467688"/>
            <a:ext cx="3398475" cy="1929851"/>
          </a:xfrm>
          <a:prstGeom prst="rect">
            <a:avLst/>
          </a:prstGeom>
          <a:noFill/>
          <a:ln>
            <a:noFill/>
          </a:ln>
        </p:spPr>
      </p:pic>
      <p:sp>
        <p:nvSpPr>
          <p:cNvPr id="623" name="Google Shape;623;p31"/>
          <p:cNvSpPr txBox="1"/>
          <p:nvPr/>
        </p:nvSpPr>
        <p:spPr>
          <a:xfrm>
            <a:off x="4488150" y="1639725"/>
            <a:ext cx="4440000" cy="158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b="1">
                <a:latin typeface="Source Sans Pro ExtraLight"/>
                <a:ea typeface="Source Sans Pro ExtraLight"/>
                <a:cs typeface="Source Sans Pro ExtraLight"/>
                <a:sym typeface="Source Sans Pro ExtraLight"/>
              </a:rPr>
              <a:t>Random Forest ‘class_weight’: </a:t>
            </a:r>
            <a:r>
              <a:rPr lang="en-SG" b="1">
                <a:latin typeface="Source Sans Pro"/>
                <a:ea typeface="Source Sans Pro"/>
                <a:cs typeface="Source Sans Pro"/>
                <a:sym typeface="Source Sans Pro"/>
              </a:rPr>
              <a:t>Balanced</a:t>
            </a:r>
            <a:endParaRPr b="1">
              <a:latin typeface="Source Sans Pro ExtraLight"/>
              <a:ea typeface="Source Sans Pro ExtraLight"/>
              <a:cs typeface="Source Sans Pro ExtraLight"/>
              <a:sym typeface="Source Sans Pro ExtraLight"/>
            </a:endParaRPr>
          </a:p>
          <a:p>
            <a:pPr marL="0" marR="0" lvl="0" indent="0" algn="l" rtl="0">
              <a:lnSpc>
                <a:spcPct val="150000"/>
              </a:lnSpc>
              <a:spcBef>
                <a:spcPts val="0"/>
              </a:spcBef>
              <a:spcAft>
                <a:spcPts val="0"/>
              </a:spcAft>
              <a:buNone/>
            </a:pPr>
            <a:endParaRPr b="1">
              <a:latin typeface="Source Sans Pro ExtraLight"/>
              <a:ea typeface="Source Sans Pro ExtraLight"/>
              <a:cs typeface="Source Sans Pro ExtraLight"/>
              <a:sym typeface="Source Sans Pro ExtraLight"/>
            </a:endParaRPr>
          </a:p>
          <a:p>
            <a:pPr marL="0" marR="0" lvl="0" indent="0" algn="l" rtl="0">
              <a:lnSpc>
                <a:spcPct val="100000"/>
              </a:lnSpc>
              <a:spcBef>
                <a:spcPts val="0"/>
              </a:spcBef>
              <a:spcAft>
                <a:spcPts val="0"/>
              </a:spcAft>
              <a:buNone/>
            </a:pPr>
            <a:r>
              <a:rPr lang="en-SG" b="1">
                <a:latin typeface="Source Sans Pro ExtraLight"/>
                <a:ea typeface="Source Sans Pro ExtraLight"/>
                <a:cs typeface="Source Sans Pro ExtraLight"/>
                <a:sym typeface="Source Sans Pro ExtraLight"/>
              </a:rPr>
              <a:t>XGBoost ‘scale_pos_weight’: </a:t>
            </a:r>
            <a:endParaRPr b="1">
              <a:latin typeface="Source Sans Pro ExtraLight"/>
              <a:ea typeface="Source Sans Pro ExtraLight"/>
              <a:cs typeface="Source Sans Pro ExtraLight"/>
              <a:sym typeface="Source Sans Pro ExtraLight"/>
            </a:endParaRPr>
          </a:p>
          <a:p>
            <a:pPr marL="0" marR="0" lvl="0" indent="0" algn="l" rtl="0">
              <a:lnSpc>
                <a:spcPct val="100000"/>
              </a:lnSpc>
              <a:spcBef>
                <a:spcPts val="0"/>
              </a:spcBef>
              <a:spcAft>
                <a:spcPts val="0"/>
              </a:spcAft>
              <a:buNone/>
            </a:pPr>
            <a:r>
              <a:rPr lang="en-SG" b="1">
                <a:latin typeface="Source Sans Pro ExtraLight"/>
                <a:ea typeface="Source Sans Pro ExtraLight"/>
                <a:cs typeface="Source Sans Pro ExtraLight"/>
                <a:sym typeface="Source Sans Pro ExtraLight"/>
              </a:rPr>
              <a:t>Ratio of the no. of </a:t>
            </a:r>
            <a:r>
              <a:rPr lang="en-SG" b="1">
                <a:latin typeface="Source Sans Pro"/>
                <a:ea typeface="Source Sans Pro"/>
                <a:cs typeface="Source Sans Pro"/>
                <a:sym typeface="Source Sans Pro"/>
              </a:rPr>
              <a:t>negative class</a:t>
            </a:r>
            <a:r>
              <a:rPr lang="en-SG" b="1">
                <a:latin typeface="Source Sans Pro ExtraLight"/>
                <a:ea typeface="Source Sans Pro ExtraLight"/>
                <a:cs typeface="Source Sans Pro ExtraLight"/>
                <a:sym typeface="Source Sans Pro ExtraLight"/>
              </a:rPr>
              <a:t> to the </a:t>
            </a:r>
            <a:r>
              <a:rPr lang="en-SG" b="1">
                <a:latin typeface="Source Sans Pro"/>
                <a:ea typeface="Source Sans Pro"/>
                <a:cs typeface="Source Sans Pro"/>
                <a:sym typeface="Source Sans Pro"/>
              </a:rPr>
              <a:t>positive class</a:t>
            </a:r>
            <a:endParaRPr b="1">
              <a:latin typeface="Source Sans Pro ExtraLight"/>
              <a:ea typeface="Source Sans Pro ExtraLight"/>
              <a:cs typeface="Source Sans Pro ExtraLight"/>
              <a:sym typeface="Source Sans Pro ExtraLight"/>
            </a:endParaRPr>
          </a:p>
        </p:txBody>
      </p:sp>
    </p:spTree>
    <p:extLst>
      <p:ext uri="{BB962C8B-B14F-4D97-AF65-F5344CB8AC3E}">
        <p14:creationId xmlns:p14="http://schemas.microsoft.com/office/powerpoint/2010/main" val="404780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2"/>
          <p:cNvSpPr txBox="1"/>
          <p:nvPr/>
        </p:nvSpPr>
        <p:spPr>
          <a:xfrm>
            <a:off x="1559550" y="978200"/>
            <a:ext cx="65610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SG" b="1">
                <a:latin typeface="Source Sans Pro"/>
                <a:ea typeface="Source Sans Pro"/>
                <a:cs typeface="Source Sans Pro"/>
                <a:sym typeface="Source Sans Pro"/>
              </a:rPr>
              <a:t>XGBoost </a:t>
            </a:r>
            <a:r>
              <a:rPr lang="en-SG">
                <a:latin typeface="Source Sans Pro ExtraLight"/>
                <a:ea typeface="Source Sans Pro ExtraLight"/>
                <a:cs typeface="Source Sans Pro ExtraLight"/>
                <a:sym typeface="Source Sans Pro ExtraLight"/>
              </a:rPr>
              <a:t>was selected as it achieved the best ROC AUC score on the validation set.</a:t>
            </a:r>
            <a:endParaRPr>
              <a:latin typeface="Source Sans Pro ExtraLight"/>
              <a:ea typeface="Source Sans Pro ExtraLight"/>
              <a:cs typeface="Source Sans Pro ExtraLight"/>
              <a:sym typeface="Source Sans Pro ExtraLight"/>
            </a:endParaRPr>
          </a:p>
        </p:txBody>
      </p:sp>
      <p:sp>
        <p:nvSpPr>
          <p:cNvPr id="629" name="Google Shape;629;p32"/>
          <p:cNvSpPr txBox="1">
            <a:spLocks noGrp="1"/>
          </p:cNvSpPr>
          <p:nvPr>
            <p:ph type="title"/>
          </p:nvPr>
        </p:nvSpPr>
        <p:spPr>
          <a:xfrm>
            <a:off x="1047750" y="47156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Model Evaluation</a:t>
            </a:r>
            <a:br>
              <a:rPr lang="en-SG" b="0"/>
            </a:br>
            <a:endParaRPr/>
          </a:p>
        </p:txBody>
      </p:sp>
      <p:sp>
        <p:nvSpPr>
          <p:cNvPr id="630" name="Google Shape;630;p3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24</a:t>
            </a:fld>
            <a:endParaRPr/>
          </a:p>
        </p:txBody>
      </p:sp>
      <p:pic>
        <p:nvPicPr>
          <p:cNvPr id="631" name="Google Shape;631;p32"/>
          <p:cNvPicPr preferRelativeResize="0"/>
          <p:nvPr/>
        </p:nvPicPr>
        <p:blipFill>
          <a:blip r:embed="rId3">
            <a:alphaModFix/>
          </a:blip>
          <a:stretch>
            <a:fillRect/>
          </a:stretch>
        </p:blipFill>
        <p:spPr>
          <a:xfrm>
            <a:off x="1047750" y="1687300"/>
            <a:ext cx="7266600" cy="1308400"/>
          </a:xfrm>
          <a:prstGeom prst="rect">
            <a:avLst/>
          </a:prstGeom>
          <a:noFill/>
          <a:ln>
            <a:noFill/>
          </a:ln>
        </p:spPr>
      </p:pic>
      <p:sp>
        <p:nvSpPr>
          <p:cNvPr id="632" name="Google Shape;632;p32"/>
          <p:cNvSpPr/>
          <p:nvPr/>
        </p:nvSpPr>
        <p:spPr>
          <a:xfrm>
            <a:off x="7580600" y="2316025"/>
            <a:ext cx="438900" cy="2634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017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3"/>
          <p:cNvSpPr txBox="1">
            <a:spLocks noGrp="1"/>
          </p:cNvSpPr>
          <p:nvPr>
            <p:ph type="title"/>
          </p:nvPr>
        </p:nvSpPr>
        <p:spPr>
          <a:xfrm>
            <a:off x="1037590" y="41060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XGBoost Classifier</a:t>
            </a:r>
            <a:br>
              <a:rPr lang="en-SG" b="0"/>
            </a:br>
            <a:endParaRPr/>
          </a:p>
        </p:txBody>
      </p:sp>
      <p:sp>
        <p:nvSpPr>
          <p:cNvPr id="638" name="Google Shape;638;p33"/>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25</a:t>
            </a:fld>
            <a:endParaRPr/>
          </a:p>
        </p:txBody>
      </p:sp>
      <p:sp>
        <p:nvSpPr>
          <p:cNvPr id="639" name="Google Shape;639;p33"/>
          <p:cNvSpPr txBox="1"/>
          <p:nvPr/>
        </p:nvSpPr>
        <p:spPr>
          <a:xfrm>
            <a:off x="650240" y="1016000"/>
            <a:ext cx="7833360"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Source Sans Pro ExtraLight"/>
              <a:ea typeface="Source Sans Pro ExtraLight"/>
              <a:cs typeface="Source Sans Pro ExtraLight"/>
              <a:sym typeface="Source Sans Pro ExtraLight"/>
            </a:endParaRPr>
          </a:p>
        </p:txBody>
      </p:sp>
      <p:pic>
        <p:nvPicPr>
          <p:cNvPr id="640" name="Google Shape;640;p33"/>
          <p:cNvPicPr preferRelativeResize="0"/>
          <p:nvPr/>
        </p:nvPicPr>
        <p:blipFill>
          <a:blip r:embed="rId3">
            <a:alphaModFix/>
          </a:blip>
          <a:stretch>
            <a:fillRect/>
          </a:stretch>
        </p:blipFill>
        <p:spPr>
          <a:xfrm>
            <a:off x="4452800" y="2195844"/>
            <a:ext cx="4103974" cy="1609400"/>
          </a:xfrm>
          <a:prstGeom prst="rect">
            <a:avLst/>
          </a:prstGeom>
          <a:noFill/>
          <a:ln>
            <a:noFill/>
          </a:ln>
        </p:spPr>
      </p:pic>
      <p:sp>
        <p:nvSpPr>
          <p:cNvPr id="641" name="Google Shape;641;p33"/>
          <p:cNvSpPr txBox="1"/>
          <p:nvPr/>
        </p:nvSpPr>
        <p:spPr>
          <a:xfrm>
            <a:off x="1271275" y="1098125"/>
            <a:ext cx="2294100" cy="263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SG" sz="1150" b="1" dirty="0">
                <a:highlight>
                  <a:srgbClr val="FFFFFF"/>
                </a:highlight>
              </a:rPr>
              <a:t>Best parameters: </a:t>
            </a:r>
            <a:endParaRPr sz="1150" b="1" dirty="0">
              <a:highlight>
                <a:srgbClr val="FFFFFF"/>
              </a:highlight>
            </a:endParaRPr>
          </a:p>
          <a:p>
            <a:pPr marL="0" lvl="0" indent="0" algn="l" rtl="0">
              <a:lnSpc>
                <a:spcPct val="115000"/>
              </a:lnSpc>
              <a:spcBef>
                <a:spcPts val="0"/>
              </a:spcBef>
              <a:spcAft>
                <a:spcPts val="0"/>
              </a:spcAft>
              <a:buNone/>
            </a:pPr>
            <a:endParaRPr sz="1150" b="1" dirty="0">
              <a:highlight>
                <a:srgbClr val="FFFFFF"/>
              </a:highlight>
            </a:endParaRPr>
          </a:p>
          <a:p>
            <a:pPr marL="0" lvl="0" indent="0" algn="l" rtl="0">
              <a:lnSpc>
                <a:spcPct val="115000"/>
              </a:lnSpc>
              <a:spcBef>
                <a:spcPts val="0"/>
              </a:spcBef>
              <a:spcAft>
                <a:spcPts val="0"/>
              </a:spcAft>
              <a:buNone/>
            </a:pPr>
            <a:r>
              <a:rPr lang="en-SG" sz="1150" dirty="0" err="1">
                <a:highlight>
                  <a:srgbClr val="FFFFFF"/>
                </a:highlight>
              </a:rPr>
              <a:t>colsample_bytree</a:t>
            </a:r>
            <a:r>
              <a:rPr lang="en-SG" sz="1150" dirty="0">
                <a:highlight>
                  <a:srgbClr val="FFFFFF"/>
                </a:highlight>
              </a:rPr>
              <a:t>: 0.5</a:t>
            </a:r>
            <a:endParaRPr sz="1150" dirty="0">
              <a:highlight>
                <a:srgbClr val="FFFFFF"/>
              </a:highlight>
            </a:endParaRPr>
          </a:p>
          <a:p>
            <a:pPr marL="0" lvl="0" indent="0" algn="l" rtl="0">
              <a:lnSpc>
                <a:spcPct val="115000"/>
              </a:lnSpc>
              <a:spcBef>
                <a:spcPts val="0"/>
              </a:spcBef>
              <a:spcAft>
                <a:spcPts val="0"/>
              </a:spcAft>
              <a:buNone/>
            </a:pPr>
            <a:r>
              <a:rPr lang="en-SG" sz="1150" dirty="0" err="1">
                <a:highlight>
                  <a:srgbClr val="FFFFFF"/>
                </a:highlight>
              </a:rPr>
              <a:t>eval_metric</a:t>
            </a:r>
            <a:r>
              <a:rPr lang="en-SG" sz="1150" dirty="0">
                <a:highlight>
                  <a:srgbClr val="FFFFFF"/>
                </a:highlight>
              </a:rPr>
              <a:t>: '</a:t>
            </a:r>
            <a:r>
              <a:rPr lang="en-SG" sz="1150" dirty="0" err="1">
                <a:highlight>
                  <a:srgbClr val="FFFFFF"/>
                </a:highlight>
              </a:rPr>
              <a:t>auc</a:t>
            </a:r>
            <a:r>
              <a:rPr lang="en-SG" sz="1150" dirty="0">
                <a:highlight>
                  <a:srgbClr val="FFFFFF"/>
                </a:highlight>
              </a:rPr>
              <a:t>' </a:t>
            </a:r>
            <a:endParaRPr sz="1150" dirty="0">
              <a:highlight>
                <a:srgbClr val="FFFFFF"/>
              </a:highlight>
            </a:endParaRPr>
          </a:p>
          <a:p>
            <a:pPr marL="0" lvl="0" indent="0" algn="l" rtl="0">
              <a:lnSpc>
                <a:spcPct val="115000"/>
              </a:lnSpc>
              <a:spcBef>
                <a:spcPts val="0"/>
              </a:spcBef>
              <a:spcAft>
                <a:spcPts val="0"/>
              </a:spcAft>
              <a:buNone/>
            </a:pPr>
            <a:r>
              <a:rPr lang="en-SG" sz="1150" b="1" dirty="0">
                <a:solidFill>
                  <a:srgbClr val="C00000"/>
                </a:solidFill>
                <a:highlight>
                  <a:srgbClr val="FFFFFF"/>
                </a:highlight>
              </a:rPr>
              <a:t>gamma: 0.1 </a:t>
            </a:r>
            <a:endParaRPr sz="1150" b="1" dirty="0">
              <a:solidFill>
                <a:srgbClr val="C00000"/>
              </a:solidFill>
              <a:highlight>
                <a:srgbClr val="FFFFFF"/>
              </a:highlight>
            </a:endParaRPr>
          </a:p>
          <a:p>
            <a:pPr marL="0" lvl="0" indent="0" algn="l" rtl="0">
              <a:lnSpc>
                <a:spcPct val="115000"/>
              </a:lnSpc>
              <a:spcBef>
                <a:spcPts val="0"/>
              </a:spcBef>
              <a:spcAft>
                <a:spcPts val="0"/>
              </a:spcAft>
              <a:buNone/>
            </a:pPr>
            <a:r>
              <a:rPr lang="en-SG" sz="1150" dirty="0" err="1">
                <a:highlight>
                  <a:srgbClr val="FFFFFF"/>
                </a:highlight>
              </a:rPr>
              <a:t>learning_rate</a:t>
            </a:r>
            <a:r>
              <a:rPr lang="en-SG" sz="1150" dirty="0">
                <a:highlight>
                  <a:srgbClr val="FFFFFF"/>
                </a:highlight>
              </a:rPr>
              <a:t>: 0.1 </a:t>
            </a:r>
            <a:endParaRPr sz="1150" dirty="0">
              <a:highlight>
                <a:srgbClr val="FFFFFF"/>
              </a:highlight>
            </a:endParaRPr>
          </a:p>
          <a:p>
            <a:pPr marL="0" lvl="0" indent="0" algn="l" rtl="0">
              <a:lnSpc>
                <a:spcPct val="115000"/>
              </a:lnSpc>
              <a:spcBef>
                <a:spcPts val="0"/>
              </a:spcBef>
              <a:spcAft>
                <a:spcPts val="0"/>
              </a:spcAft>
              <a:buNone/>
            </a:pPr>
            <a:r>
              <a:rPr lang="en-SG" sz="1150" dirty="0" err="1">
                <a:highlight>
                  <a:srgbClr val="FFFFFF"/>
                </a:highlight>
              </a:rPr>
              <a:t>max_depth</a:t>
            </a:r>
            <a:r>
              <a:rPr lang="en-SG" sz="1150" dirty="0">
                <a:highlight>
                  <a:srgbClr val="FFFFFF"/>
                </a:highlight>
              </a:rPr>
              <a:t>: 3 </a:t>
            </a:r>
            <a:endParaRPr sz="1150" dirty="0">
              <a:highlight>
                <a:srgbClr val="FFFFFF"/>
              </a:highlight>
            </a:endParaRPr>
          </a:p>
          <a:p>
            <a:pPr marL="0" lvl="0" indent="0" algn="l" rtl="0">
              <a:lnSpc>
                <a:spcPct val="115000"/>
              </a:lnSpc>
              <a:spcBef>
                <a:spcPts val="0"/>
              </a:spcBef>
              <a:spcAft>
                <a:spcPts val="0"/>
              </a:spcAft>
              <a:buNone/>
            </a:pPr>
            <a:r>
              <a:rPr lang="en-SG" sz="1150" dirty="0" err="1">
                <a:highlight>
                  <a:srgbClr val="FFFFFF"/>
                </a:highlight>
              </a:rPr>
              <a:t>n_estimators</a:t>
            </a:r>
            <a:r>
              <a:rPr lang="en-SG" sz="1150" dirty="0">
                <a:highlight>
                  <a:srgbClr val="FFFFFF"/>
                </a:highlight>
              </a:rPr>
              <a:t>': 100 </a:t>
            </a:r>
            <a:endParaRPr sz="1150" dirty="0">
              <a:highlight>
                <a:srgbClr val="FFFFFF"/>
              </a:highlight>
            </a:endParaRPr>
          </a:p>
          <a:p>
            <a:pPr marL="0" lvl="0" indent="0" algn="l" rtl="0">
              <a:lnSpc>
                <a:spcPct val="115000"/>
              </a:lnSpc>
              <a:spcBef>
                <a:spcPts val="0"/>
              </a:spcBef>
              <a:spcAft>
                <a:spcPts val="0"/>
              </a:spcAft>
              <a:buNone/>
            </a:pPr>
            <a:r>
              <a:rPr lang="en-SG" sz="1150" dirty="0">
                <a:highlight>
                  <a:srgbClr val="FFFFFF"/>
                </a:highlight>
              </a:rPr>
              <a:t>objective: '</a:t>
            </a:r>
            <a:r>
              <a:rPr lang="en-SG" sz="1150" dirty="0" err="1">
                <a:highlight>
                  <a:srgbClr val="FFFFFF"/>
                </a:highlight>
              </a:rPr>
              <a:t>binary:logistic</a:t>
            </a:r>
            <a:r>
              <a:rPr lang="en-SG" sz="1150" dirty="0">
                <a:highlight>
                  <a:srgbClr val="FFFFFF"/>
                </a:highlight>
              </a:rPr>
              <a:t>' </a:t>
            </a:r>
            <a:endParaRPr sz="1150" b="1" dirty="0">
              <a:solidFill>
                <a:srgbClr val="0B5394"/>
              </a:solidFill>
              <a:highlight>
                <a:srgbClr val="FFFFFF"/>
              </a:highlight>
            </a:endParaRPr>
          </a:p>
          <a:p>
            <a:pPr marL="0" lvl="0" indent="0" algn="l" rtl="0">
              <a:lnSpc>
                <a:spcPct val="115000"/>
              </a:lnSpc>
              <a:spcBef>
                <a:spcPts val="0"/>
              </a:spcBef>
              <a:spcAft>
                <a:spcPts val="0"/>
              </a:spcAft>
              <a:buNone/>
            </a:pPr>
            <a:r>
              <a:rPr lang="en-SG" sz="1150" b="1" dirty="0" err="1">
                <a:solidFill>
                  <a:srgbClr val="C00000"/>
                </a:solidFill>
                <a:highlight>
                  <a:srgbClr val="FFFFFF"/>
                </a:highlight>
              </a:rPr>
              <a:t>reg_alpha</a:t>
            </a:r>
            <a:r>
              <a:rPr lang="en-SG" sz="1150" b="1" dirty="0">
                <a:solidFill>
                  <a:srgbClr val="C00000"/>
                </a:solidFill>
                <a:highlight>
                  <a:srgbClr val="FFFFFF"/>
                </a:highlight>
              </a:rPr>
              <a:t>: 100 </a:t>
            </a:r>
            <a:endParaRPr sz="1150" b="1" dirty="0">
              <a:solidFill>
                <a:srgbClr val="C00000"/>
              </a:solidFill>
              <a:highlight>
                <a:srgbClr val="FFFFFF"/>
              </a:highlight>
            </a:endParaRPr>
          </a:p>
          <a:p>
            <a:pPr marL="0" lvl="0" indent="0" algn="l" rtl="0">
              <a:lnSpc>
                <a:spcPct val="115000"/>
              </a:lnSpc>
              <a:spcBef>
                <a:spcPts val="0"/>
              </a:spcBef>
              <a:spcAft>
                <a:spcPts val="0"/>
              </a:spcAft>
              <a:buNone/>
            </a:pPr>
            <a:r>
              <a:rPr lang="en-SG" sz="1150" b="1" dirty="0" err="1">
                <a:solidFill>
                  <a:srgbClr val="C00000"/>
                </a:solidFill>
                <a:highlight>
                  <a:srgbClr val="FFFFFF"/>
                </a:highlight>
              </a:rPr>
              <a:t>reg_lambda</a:t>
            </a:r>
            <a:r>
              <a:rPr lang="en-SG" sz="1150" b="1" dirty="0">
                <a:solidFill>
                  <a:srgbClr val="C00000"/>
                </a:solidFill>
                <a:highlight>
                  <a:srgbClr val="FFFFFF"/>
                </a:highlight>
              </a:rPr>
              <a:t>: 100 </a:t>
            </a:r>
            <a:endParaRPr sz="1150" b="1" dirty="0">
              <a:solidFill>
                <a:srgbClr val="C00000"/>
              </a:solidFill>
              <a:highlight>
                <a:srgbClr val="FFFFFF"/>
              </a:highlight>
            </a:endParaRPr>
          </a:p>
          <a:p>
            <a:pPr marL="0" lvl="0" indent="0" algn="l" rtl="0">
              <a:lnSpc>
                <a:spcPct val="115000"/>
              </a:lnSpc>
              <a:spcBef>
                <a:spcPts val="0"/>
              </a:spcBef>
              <a:spcAft>
                <a:spcPts val="0"/>
              </a:spcAft>
              <a:buNone/>
            </a:pPr>
            <a:r>
              <a:rPr lang="en-SG" sz="1150" dirty="0" err="1">
                <a:highlight>
                  <a:srgbClr val="FFFFFF"/>
                </a:highlight>
              </a:rPr>
              <a:t>scale_pos_weight</a:t>
            </a:r>
            <a:r>
              <a:rPr lang="en-SG" sz="1150" dirty="0">
                <a:highlight>
                  <a:srgbClr val="FFFFFF"/>
                </a:highlight>
              </a:rPr>
              <a:t>: 18.06</a:t>
            </a:r>
            <a:endParaRPr sz="1150" dirty="0">
              <a:highlight>
                <a:srgbClr val="FFFFFF"/>
              </a:highlight>
            </a:endParaRPr>
          </a:p>
          <a:p>
            <a:pPr marL="0" lvl="0" indent="0" algn="l" rtl="0">
              <a:lnSpc>
                <a:spcPct val="115000"/>
              </a:lnSpc>
              <a:spcBef>
                <a:spcPts val="0"/>
              </a:spcBef>
              <a:spcAft>
                <a:spcPts val="0"/>
              </a:spcAft>
              <a:buNone/>
            </a:pPr>
            <a:r>
              <a:rPr lang="en-SG" sz="1150" dirty="0">
                <a:solidFill>
                  <a:schemeClr val="tx1"/>
                </a:solidFill>
                <a:highlight>
                  <a:srgbClr val="FFFFFF"/>
                </a:highlight>
              </a:rPr>
              <a:t>subsample: 0.5</a:t>
            </a:r>
            <a:endParaRPr sz="1150" dirty="0">
              <a:solidFill>
                <a:schemeClr val="tx1"/>
              </a:solidFill>
              <a:highlight>
                <a:srgbClr val="FFFFFF"/>
              </a:highlight>
            </a:endParaRPr>
          </a:p>
          <a:p>
            <a:pPr marL="0" lvl="0" indent="0" algn="l" rtl="0">
              <a:lnSpc>
                <a:spcPct val="115000"/>
              </a:lnSpc>
              <a:spcBef>
                <a:spcPts val="0"/>
              </a:spcBef>
              <a:spcAft>
                <a:spcPts val="0"/>
              </a:spcAft>
              <a:buNone/>
            </a:pPr>
            <a:endParaRPr sz="1150" dirty="0">
              <a:highlight>
                <a:srgbClr val="FFFFFF"/>
              </a:highlight>
            </a:endParaRPr>
          </a:p>
          <a:p>
            <a:pPr marL="0" lvl="0" indent="0" algn="l" rtl="0">
              <a:lnSpc>
                <a:spcPct val="115000"/>
              </a:lnSpc>
              <a:spcBef>
                <a:spcPts val="0"/>
              </a:spcBef>
              <a:spcAft>
                <a:spcPts val="0"/>
              </a:spcAft>
              <a:buNone/>
            </a:pPr>
            <a:endParaRPr sz="1150" dirty="0">
              <a:highlight>
                <a:srgbClr val="FFFFFF"/>
              </a:highlight>
            </a:endParaRPr>
          </a:p>
        </p:txBody>
      </p:sp>
      <p:sp>
        <p:nvSpPr>
          <p:cNvPr id="642" name="Google Shape;642;p33"/>
          <p:cNvSpPr txBox="1"/>
          <p:nvPr/>
        </p:nvSpPr>
        <p:spPr>
          <a:xfrm>
            <a:off x="4398275" y="1098125"/>
            <a:ext cx="3000000" cy="100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SG" sz="1150" dirty="0">
                <a:highlight>
                  <a:srgbClr val="FFFFFF"/>
                </a:highlight>
              </a:rPr>
              <a:t>Best CV ROC AUC score:  0.84</a:t>
            </a:r>
            <a:endParaRPr sz="1150" dirty="0">
              <a:highlight>
                <a:srgbClr val="FFFFFF"/>
              </a:highlight>
            </a:endParaRPr>
          </a:p>
          <a:p>
            <a:pPr marL="0" lvl="0" indent="0" algn="l" rtl="0">
              <a:lnSpc>
                <a:spcPct val="150000"/>
              </a:lnSpc>
              <a:spcBef>
                <a:spcPts val="0"/>
              </a:spcBef>
              <a:spcAft>
                <a:spcPts val="0"/>
              </a:spcAft>
              <a:buNone/>
            </a:pPr>
            <a:r>
              <a:rPr lang="en-SG" sz="1150" dirty="0">
                <a:highlight>
                  <a:srgbClr val="FFFFFF"/>
                </a:highlight>
              </a:rPr>
              <a:t>Training ROC AUC score: 0.86</a:t>
            </a:r>
            <a:endParaRPr sz="1150" dirty="0">
              <a:highlight>
                <a:srgbClr val="FFFFFF"/>
              </a:highlight>
            </a:endParaRPr>
          </a:p>
          <a:p>
            <a:pPr marL="0" lvl="0" indent="0" algn="l" rtl="0">
              <a:lnSpc>
                <a:spcPct val="150000"/>
              </a:lnSpc>
              <a:spcBef>
                <a:spcPts val="0"/>
              </a:spcBef>
              <a:spcAft>
                <a:spcPts val="0"/>
              </a:spcAft>
              <a:buNone/>
            </a:pPr>
            <a:r>
              <a:rPr lang="en-SG" sz="1150" b="1" dirty="0">
                <a:solidFill>
                  <a:srgbClr val="0B5394"/>
                </a:solidFill>
                <a:highlight>
                  <a:srgbClr val="FFFFFF"/>
                </a:highlight>
              </a:rPr>
              <a:t>Validation ROC AUC score: 0.83</a:t>
            </a:r>
            <a:endParaRPr sz="1150" b="1" dirty="0">
              <a:solidFill>
                <a:srgbClr val="0B5394"/>
              </a:solidFill>
              <a:highlight>
                <a:srgbClr val="FFFFFF"/>
              </a:highlight>
            </a:endParaRPr>
          </a:p>
        </p:txBody>
      </p:sp>
      <p:sp>
        <p:nvSpPr>
          <p:cNvPr id="643" name="Google Shape;643;p33"/>
          <p:cNvSpPr/>
          <p:nvPr/>
        </p:nvSpPr>
        <p:spPr>
          <a:xfrm>
            <a:off x="6692400" y="2454969"/>
            <a:ext cx="314400" cy="152400"/>
          </a:xfrm>
          <a:prstGeom prst="roundRect">
            <a:avLst>
              <a:gd name="adj" fmla="val 16667"/>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658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4"/>
          <p:cNvSpPr/>
          <p:nvPr/>
        </p:nvSpPr>
        <p:spPr>
          <a:xfrm>
            <a:off x="0" y="0"/>
            <a:ext cx="9144000" cy="5143500"/>
          </a:xfrm>
          <a:prstGeom prst="rect">
            <a:avLst/>
          </a:prstGeom>
          <a:solidFill>
            <a:schemeClr val="lt1"/>
          </a:solid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SG" sz="1400" b="0" i="0" u="none" strike="noStrike" cap="none">
                <a:solidFill>
                  <a:schemeClr val="lt1"/>
                </a:solidFill>
                <a:latin typeface="Arial"/>
                <a:ea typeface="Arial"/>
                <a:cs typeface="Arial"/>
                <a:sym typeface="Arial"/>
              </a:rPr>
              <a:t>1) There is a negative correlation between the wind speed and Avg Temp, the</a:t>
            </a:r>
            <a:endParaRPr/>
          </a:p>
          <a:p>
            <a:pPr marL="0" marR="0" lvl="0" indent="0" algn="l" rtl="0">
              <a:lnSpc>
                <a:spcPct val="100000"/>
              </a:lnSpc>
              <a:spcBef>
                <a:spcPts val="0"/>
              </a:spcBef>
              <a:spcAft>
                <a:spcPts val="0"/>
              </a:spcAft>
              <a:buNone/>
            </a:pPr>
            <a:r>
              <a:rPr lang="en-SG" sz="1400" b="0" i="0" u="none" strike="noStrike" cap="none">
                <a:solidFill>
                  <a:schemeClr val="lt1"/>
                </a:solidFill>
                <a:latin typeface="Arial"/>
                <a:ea typeface="Arial"/>
                <a:cs typeface="Arial"/>
                <a:sym typeface="Arial"/>
              </a:rPr>
              <a:t>2) Mosquitoes seem to breed faster in conditions where wind speed is low and both precipitation level + average temp are high.</a:t>
            </a:r>
            <a:endParaRPr/>
          </a:p>
          <a:p>
            <a:pPr marL="0" marR="0" lvl="0" indent="0" algn="l" rtl="0">
              <a:lnSpc>
                <a:spcPct val="100000"/>
              </a:lnSpc>
              <a:spcBef>
                <a:spcPts val="0"/>
              </a:spcBef>
              <a:spcAft>
                <a:spcPts val="0"/>
              </a:spcAft>
              <a:buNone/>
            </a:pPr>
            <a:r>
              <a:rPr lang="en-SG" sz="1400" b="0" i="0" u="none" strike="noStrike" cap="none">
                <a:solidFill>
                  <a:schemeClr val="lt1"/>
                </a:solidFill>
                <a:latin typeface="Arial"/>
                <a:ea typeface="Arial"/>
                <a:cs typeface="Arial"/>
                <a:sym typeface="Arial"/>
              </a:rPr>
              <a:t>3) The traps were deployed seasonally and the numbers tend to build up between Jul to Sep for the observed period.</a:t>
            </a:r>
            <a:endParaRPr/>
          </a:p>
        </p:txBody>
      </p:sp>
      <p:sp>
        <p:nvSpPr>
          <p:cNvPr id="649" name="Google Shape;649;p34"/>
          <p:cNvSpPr txBox="1">
            <a:spLocks noGrp="1"/>
          </p:cNvSpPr>
          <p:nvPr>
            <p:ph type="title"/>
          </p:nvPr>
        </p:nvSpPr>
        <p:spPr>
          <a:xfrm>
            <a:off x="1037590" y="85485"/>
            <a:ext cx="6996600" cy="544435"/>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Feature Importance</a:t>
            </a:r>
            <a:endParaRPr/>
          </a:p>
        </p:txBody>
      </p:sp>
      <p:sp>
        <p:nvSpPr>
          <p:cNvPr id="650" name="Google Shape;650;p34"/>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26</a:t>
            </a:fld>
            <a:endParaRPr/>
          </a:p>
        </p:txBody>
      </p:sp>
      <p:pic>
        <p:nvPicPr>
          <p:cNvPr id="651" name="Google Shape;651;p34"/>
          <p:cNvPicPr preferRelativeResize="0"/>
          <p:nvPr/>
        </p:nvPicPr>
        <p:blipFill>
          <a:blip r:embed="rId3">
            <a:alphaModFix/>
          </a:blip>
          <a:stretch>
            <a:fillRect/>
          </a:stretch>
        </p:blipFill>
        <p:spPr>
          <a:xfrm>
            <a:off x="1394425" y="790725"/>
            <a:ext cx="5531775" cy="4261275"/>
          </a:xfrm>
          <a:prstGeom prst="rect">
            <a:avLst/>
          </a:prstGeom>
          <a:noFill/>
          <a:ln>
            <a:noFill/>
          </a:ln>
        </p:spPr>
      </p:pic>
      <p:sp>
        <p:nvSpPr>
          <p:cNvPr id="652" name="Google Shape;652;p34"/>
          <p:cNvSpPr txBox="1"/>
          <p:nvPr/>
        </p:nvSpPr>
        <p:spPr>
          <a:xfrm>
            <a:off x="1695025" y="514500"/>
            <a:ext cx="6027600" cy="474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SG" b="1">
                <a:latin typeface="Source Sans Pro"/>
                <a:ea typeface="Source Sans Pro"/>
                <a:cs typeface="Source Sans Pro"/>
                <a:sym typeface="Source Sans Pro"/>
              </a:rPr>
              <a:t>Seasonality </a:t>
            </a:r>
            <a:r>
              <a:rPr lang="en-SG">
                <a:latin typeface="Source Sans Pro ExtraLight"/>
                <a:ea typeface="Source Sans Pro ExtraLight"/>
                <a:cs typeface="Source Sans Pro ExtraLight"/>
                <a:sym typeface="Source Sans Pro ExtraLight"/>
              </a:rPr>
              <a:t>and </a:t>
            </a:r>
            <a:r>
              <a:rPr lang="en-SG" b="1">
                <a:latin typeface="Source Sans Pro"/>
                <a:ea typeface="Source Sans Pro"/>
                <a:cs typeface="Source Sans Pro"/>
                <a:sym typeface="Source Sans Pro"/>
              </a:rPr>
              <a:t>weather conditions</a:t>
            </a:r>
            <a:r>
              <a:rPr lang="en-SG">
                <a:latin typeface="Source Sans Pro ExtraLight"/>
                <a:ea typeface="Source Sans Pro ExtraLight"/>
                <a:cs typeface="Source Sans Pro ExtraLight"/>
                <a:sym typeface="Source Sans Pro ExtraLight"/>
              </a:rPr>
              <a:t> play key roles in the prevalence of WNV</a:t>
            </a:r>
            <a:endParaRPr/>
          </a:p>
        </p:txBody>
      </p:sp>
    </p:spTree>
    <p:extLst>
      <p:ext uri="{BB962C8B-B14F-4D97-AF65-F5344CB8AC3E}">
        <p14:creationId xmlns:p14="http://schemas.microsoft.com/office/powerpoint/2010/main" val="797655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5"/>
          <p:cNvSpPr txBox="1">
            <a:spLocks noGrp="1"/>
          </p:cNvSpPr>
          <p:nvPr>
            <p:ph type="ctrTitle" idx="4294967295"/>
          </p:nvPr>
        </p:nvSpPr>
        <p:spPr>
          <a:xfrm>
            <a:off x="685800" y="2977516"/>
            <a:ext cx="7772400" cy="1159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Oswald"/>
              <a:buNone/>
            </a:pPr>
            <a:r>
              <a:rPr lang="en-SG" sz="10000" b="1" i="0" u="none" strike="noStrike" cap="none">
                <a:solidFill>
                  <a:srgbClr val="FFFFFF"/>
                </a:solidFill>
                <a:latin typeface="Oswald"/>
                <a:ea typeface="Oswald"/>
                <a:cs typeface="Oswald"/>
                <a:sym typeface="Oswald"/>
              </a:rPr>
              <a:t>0.76</a:t>
            </a:r>
            <a:endParaRPr sz="10000" b="1" i="0" u="none" strike="noStrike" cap="none">
              <a:solidFill>
                <a:srgbClr val="FFFFFF"/>
              </a:solidFill>
              <a:latin typeface="Oswald"/>
              <a:ea typeface="Oswald"/>
              <a:cs typeface="Oswald"/>
              <a:sym typeface="Oswald"/>
            </a:endParaRPr>
          </a:p>
        </p:txBody>
      </p:sp>
      <p:sp>
        <p:nvSpPr>
          <p:cNvPr id="658" name="Google Shape;658;p35"/>
          <p:cNvSpPr txBox="1">
            <a:spLocks noGrp="1"/>
          </p:cNvSpPr>
          <p:nvPr>
            <p:ph type="subTitle" idx="4294967295"/>
          </p:nvPr>
        </p:nvSpPr>
        <p:spPr>
          <a:xfrm>
            <a:off x="685800" y="3916702"/>
            <a:ext cx="7772400" cy="78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chemeClr val="dk1"/>
              </a:buClr>
              <a:buSzPts val="2000"/>
              <a:buFont typeface="Source Sans Pro"/>
              <a:buNone/>
            </a:pPr>
            <a:r>
              <a:rPr lang="en-SG" sz="2000" b="1" i="0" u="none" strike="noStrike" cap="none">
                <a:solidFill>
                  <a:schemeClr val="lt1"/>
                </a:solidFill>
                <a:latin typeface="Source Sans Pro"/>
                <a:ea typeface="Source Sans Pro"/>
                <a:cs typeface="Source Sans Pro"/>
                <a:sym typeface="Source Sans Pro"/>
              </a:rPr>
              <a:t>Private and public score</a:t>
            </a:r>
            <a:endParaRPr sz="2000" b="1" i="0" u="none" strike="noStrike" cap="none">
              <a:solidFill>
                <a:schemeClr val="lt1"/>
              </a:solidFill>
              <a:latin typeface="Source Sans Pro"/>
              <a:ea typeface="Source Sans Pro"/>
              <a:cs typeface="Source Sans Pro"/>
              <a:sym typeface="Source Sans Pro"/>
            </a:endParaRPr>
          </a:p>
        </p:txBody>
      </p:sp>
      <p:sp>
        <p:nvSpPr>
          <p:cNvPr id="659" name="Google Shape;659;p35"/>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27</a:t>
            </a:fld>
            <a:endParaRPr/>
          </a:p>
        </p:txBody>
      </p:sp>
      <p:sp>
        <p:nvSpPr>
          <p:cNvPr id="660" name="Google Shape;660;p35"/>
          <p:cNvSpPr txBox="1"/>
          <p:nvPr/>
        </p:nvSpPr>
        <p:spPr>
          <a:xfrm>
            <a:off x="3484919" y="1348123"/>
            <a:ext cx="4004585" cy="1159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Oswald"/>
              <a:buNone/>
            </a:pPr>
            <a:r>
              <a:rPr lang="en-SG" sz="6600" b="1" i="0" u="none" strike="noStrike" cap="none">
                <a:solidFill>
                  <a:schemeClr val="accent2"/>
                </a:solidFill>
                <a:latin typeface="Oswald"/>
                <a:ea typeface="Oswald"/>
                <a:cs typeface="Oswald"/>
                <a:sym typeface="Oswald"/>
              </a:rPr>
              <a:t>Kaggle</a:t>
            </a:r>
            <a:endParaRPr/>
          </a:p>
        </p:txBody>
      </p:sp>
      <p:grpSp>
        <p:nvGrpSpPr>
          <p:cNvPr id="661" name="Google Shape;661;p35"/>
          <p:cNvGrpSpPr/>
          <p:nvPr/>
        </p:nvGrpSpPr>
        <p:grpSpPr>
          <a:xfrm>
            <a:off x="2744090" y="1260449"/>
            <a:ext cx="1166508" cy="1166538"/>
            <a:chOff x="6654650" y="3665275"/>
            <a:chExt cx="409100" cy="409125"/>
          </a:xfrm>
        </p:grpSpPr>
        <p:sp>
          <p:nvSpPr>
            <p:cNvPr id="662" name="Google Shape;662;p35"/>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35"/>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4" name="Google Shape;664;p35"/>
          <p:cNvGrpSpPr/>
          <p:nvPr/>
        </p:nvGrpSpPr>
        <p:grpSpPr>
          <a:xfrm rot="1940693">
            <a:off x="1938823" y="1735778"/>
            <a:ext cx="587626" cy="587659"/>
            <a:chOff x="570875" y="4322250"/>
            <a:chExt cx="443300" cy="443325"/>
          </a:xfrm>
        </p:grpSpPr>
        <p:sp>
          <p:nvSpPr>
            <p:cNvPr id="665" name="Google Shape;665;p35"/>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35"/>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35"/>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35"/>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9" name="Google Shape;669;p35"/>
          <p:cNvSpPr/>
          <p:nvPr/>
        </p:nvSpPr>
        <p:spPr>
          <a:xfrm>
            <a:off x="2427596" y="126046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0FE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35"/>
          <p:cNvSpPr/>
          <p:nvPr/>
        </p:nvSpPr>
        <p:spPr>
          <a:xfrm rot="1793658">
            <a:off x="3916420" y="192214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0FE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36"/>
          <p:cNvSpPr txBox="1">
            <a:spLocks noGrp="1"/>
          </p:cNvSpPr>
          <p:nvPr>
            <p:ph type="ctrTitle"/>
          </p:nvPr>
        </p:nvSpPr>
        <p:spPr>
          <a:xfrm>
            <a:off x="2342007" y="3265463"/>
            <a:ext cx="5214600" cy="1159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SG"/>
              <a:t>Cost Benefit Analysis</a:t>
            </a:r>
            <a:endParaRPr/>
          </a:p>
        </p:txBody>
      </p:sp>
      <p:sp>
        <p:nvSpPr>
          <p:cNvPr id="676" name="Google Shape;676;p3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2000"/>
              <a:buFont typeface="Arial"/>
              <a:buNone/>
            </a:pPr>
            <a:r>
              <a:rPr lang="en-SG" sz="12000" b="1" i="0" u="none" strike="noStrike" cap="none">
                <a:solidFill>
                  <a:srgbClr val="3C78D8"/>
                </a:solidFill>
                <a:latin typeface="Oswald"/>
                <a:ea typeface="Oswald"/>
                <a:cs typeface="Oswald"/>
                <a:sym typeface="Oswald"/>
              </a:rPr>
              <a:t>3</a:t>
            </a:r>
            <a:endParaRPr sz="12000" b="0" i="0" u="none" strike="noStrike" cap="none">
              <a:solidFill>
                <a:srgbClr val="3C78D8"/>
              </a:solidFill>
              <a:latin typeface="Arial"/>
              <a:ea typeface="Arial"/>
              <a:cs typeface="Arial"/>
              <a:sym typeface="Arial"/>
            </a:endParaRPr>
          </a:p>
        </p:txBody>
      </p:sp>
      <p:sp>
        <p:nvSpPr>
          <p:cNvPr id="677" name="Google Shape;677;p36"/>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28</a:t>
            </a:fld>
            <a:endParaRPr/>
          </a:p>
        </p:txBody>
      </p:sp>
      <p:sp>
        <p:nvSpPr>
          <p:cNvPr id="678" name="Google Shape;678;p36"/>
          <p:cNvSpPr/>
          <p:nvPr/>
        </p:nvSpPr>
        <p:spPr>
          <a:xfrm>
            <a:off x="262758" y="1185125"/>
            <a:ext cx="2386800" cy="2385849"/>
          </a:xfrm>
          <a:prstGeom prst="ellipse">
            <a:avLst/>
          </a:prstGeom>
          <a:blipFill rotWithShape="1">
            <a:blip r:embed="rId3">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89711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7"/>
          <p:cNvSpPr txBox="1">
            <a:spLocks noGrp="1"/>
          </p:cNvSpPr>
          <p:nvPr>
            <p:ph type="title"/>
          </p:nvPr>
        </p:nvSpPr>
        <p:spPr>
          <a:xfrm>
            <a:off x="1037590" y="136285"/>
            <a:ext cx="6996600" cy="656195"/>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dirty="0"/>
              <a:t>West Nile Virus in United States since 1999</a:t>
            </a:r>
            <a:endParaRPr dirty="0"/>
          </a:p>
        </p:txBody>
      </p:sp>
      <p:sp>
        <p:nvSpPr>
          <p:cNvPr id="684" name="Google Shape;684;p37"/>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29</a:t>
            </a:fld>
            <a:endParaRPr/>
          </a:p>
        </p:txBody>
      </p:sp>
      <p:pic>
        <p:nvPicPr>
          <p:cNvPr id="685" name="Google Shape;685;p37"/>
          <p:cNvPicPr preferRelativeResize="0"/>
          <p:nvPr/>
        </p:nvPicPr>
        <p:blipFill rotWithShape="1">
          <a:blip r:embed="rId3">
            <a:alphaModFix/>
          </a:blip>
          <a:srcRect l="1271" t="2905" r="1227"/>
          <a:stretch/>
        </p:blipFill>
        <p:spPr>
          <a:xfrm>
            <a:off x="2056850" y="792480"/>
            <a:ext cx="4958080" cy="3178965"/>
          </a:xfrm>
          <a:prstGeom prst="rect">
            <a:avLst/>
          </a:prstGeom>
          <a:noFill/>
          <a:ln>
            <a:noFill/>
          </a:ln>
        </p:spPr>
      </p:pic>
    </p:spTree>
    <p:extLst>
      <p:ext uri="{BB962C8B-B14F-4D97-AF65-F5344CB8AC3E}">
        <p14:creationId xmlns:p14="http://schemas.microsoft.com/office/powerpoint/2010/main" val="2570261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3</a:t>
            </a:fld>
            <a:endParaRPr/>
          </a:p>
        </p:txBody>
      </p:sp>
      <p:sp>
        <p:nvSpPr>
          <p:cNvPr id="394" name="Google Shape;394;p12"/>
          <p:cNvSpPr txBox="1"/>
          <p:nvPr/>
        </p:nvSpPr>
        <p:spPr>
          <a:xfrm>
            <a:off x="508254" y="374190"/>
            <a:ext cx="4356354" cy="34937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br>
              <a:rPr lang="en-SG" sz="1200" b="0" i="0" u="none" strike="noStrike" cap="none">
                <a:solidFill>
                  <a:srgbClr val="000000"/>
                </a:solidFill>
                <a:latin typeface="Arial"/>
                <a:ea typeface="Arial"/>
                <a:cs typeface="Arial"/>
                <a:sym typeface="Arial"/>
              </a:rPr>
            </a:br>
            <a:r>
              <a:rPr lang="en-SG" sz="1400" b="0" i="0" u="none" strike="noStrike" cap="none">
                <a:solidFill>
                  <a:srgbClr val="000000"/>
                </a:solidFill>
                <a:latin typeface="Arial"/>
                <a:ea typeface="Arial"/>
                <a:cs typeface="Arial"/>
                <a:sym typeface="Arial"/>
              </a:rPr>
              <a:t>Every week from late spring through the fall, mosquitos in traps across the city are tested for the virus. The results of these tests influence when and where the city will spray airborne pesticides to control adult mosquito populations.</a:t>
            </a:r>
            <a:endParaRPr/>
          </a:p>
          <a:p>
            <a:pPr marL="0" marR="0" lvl="0" indent="0" algn="l" rtl="0">
              <a:lnSpc>
                <a:spcPct val="100000"/>
              </a:lnSpc>
              <a:spcBef>
                <a:spcPts val="600"/>
              </a:spcBef>
              <a:spcAft>
                <a:spcPts val="0"/>
              </a:spcAft>
              <a:buNone/>
            </a:pPr>
            <a:br>
              <a:rPr lang="en-SG" sz="1200" b="0" i="0" u="none" strike="noStrike" cap="none">
                <a:solidFill>
                  <a:srgbClr val="000000"/>
                </a:solidFill>
                <a:latin typeface="Arial"/>
                <a:ea typeface="Arial"/>
                <a:cs typeface="Arial"/>
                <a:sym typeface="Arial"/>
              </a:rPr>
            </a:br>
            <a:r>
              <a:rPr lang="en-SG" sz="1400" b="0" i="0" u="none" strike="noStrike" cap="none">
                <a:solidFill>
                  <a:srgbClr val="000000"/>
                </a:solidFill>
                <a:latin typeface="Arial"/>
                <a:ea typeface="Arial"/>
                <a:cs typeface="Arial"/>
                <a:sym typeface="Arial"/>
              </a:rPr>
              <a:t>Every week from Monday through Wednesday, these traps collect mosquitos, and the mosquitos are tested for the presence of West Nile virus before the end of the week. The test results include the number of mosquitos, the mosquitos species, and whether or not West Nile virus is present in the cohort.</a:t>
            </a:r>
            <a:endParaRPr sz="1200" b="0" i="0" u="none" strike="noStrike" cap="none">
              <a:solidFill>
                <a:srgbClr val="28324A"/>
              </a:solidFill>
              <a:latin typeface="Source Sans Pro"/>
              <a:ea typeface="Source Sans Pro"/>
              <a:cs typeface="Source Sans Pro"/>
              <a:sym typeface="Source Sans Pro"/>
            </a:endParaRPr>
          </a:p>
        </p:txBody>
      </p:sp>
      <p:pic>
        <p:nvPicPr>
          <p:cNvPr id="395" name="Google Shape;395;p12">
            <a:hlinkClick r:id="rId3"/>
          </p:cNvPr>
          <p:cNvPicPr preferRelativeResize="0"/>
          <p:nvPr/>
        </p:nvPicPr>
        <p:blipFill rotWithShape="1">
          <a:blip r:embed="rId4">
            <a:alphaModFix/>
          </a:blip>
          <a:srcRect l="1182" b="3675"/>
          <a:stretch/>
        </p:blipFill>
        <p:spPr>
          <a:xfrm>
            <a:off x="5120893" y="749808"/>
            <a:ext cx="3913379" cy="2487168"/>
          </a:xfrm>
          <a:prstGeom prst="rect">
            <a:avLst/>
          </a:prstGeom>
          <a:noFill/>
          <a:ln>
            <a:noFill/>
          </a:ln>
        </p:spPr>
      </p:pic>
      <p:sp>
        <p:nvSpPr>
          <p:cNvPr id="396" name="Google Shape;396;p12">
            <a:hlinkClick r:id="rId5"/>
          </p:cNvPr>
          <p:cNvSpPr/>
          <p:nvPr/>
        </p:nvSpPr>
        <p:spPr>
          <a:xfrm>
            <a:off x="6831724" y="3126617"/>
            <a:ext cx="245858" cy="220718"/>
          </a:xfrm>
          <a:custGeom>
            <a:avLst/>
            <a:gdLst/>
            <a:ahLst/>
            <a:cxnLst/>
            <a:rect l="l" t="t" r="r" b="b"/>
            <a:pathLst>
              <a:path w="120000" h="120000" extrusionOk="0">
                <a:moveTo>
                  <a:pt x="0" y="0"/>
                </a:moveTo>
                <a:lnTo>
                  <a:pt x="120000" y="0"/>
                </a:lnTo>
                <a:lnTo>
                  <a:pt x="120000" y="120000"/>
                </a:lnTo>
                <a:lnTo>
                  <a:pt x="0" y="120000"/>
                </a:lnTo>
                <a:close/>
                <a:moveTo>
                  <a:pt x="100399" y="60000"/>
                </a:moveTo>
                <a:lnTo>
                  <a:pt x="19601" y="15000"/>
                </a:lnTo>
                <a:lnTo>
                  <a:pt x="19601" y="105000"/>
                </a:lnTo>
                <a:close/>
              </a:path>
              <a:path w="120000" h="120000" fill="darken" extrusionOk="0">
                <a:moveTo>
                  <a:pt x="100399" y="60000"/>
                </a:moveTo>
                <a:lnTo>
                  <a:pt x="19601" y="15000"/>
                </a:lnTo>
                <a:lnTo>
                  <a:pt x="19601" y="105000"/>
                </a:lnTo>
                <a:close/>
              </a:path>
              <a:path w="120000" h="120000" fill="none" extrusionOk="0">
                <a:moveTo>
                  <a:pt x="100399" y="60000"/>
                </a:moveTo>
                <a:lnTo>
                  <a:pt x="19601" y="105000"/>
                </a:lnTo>
                <a:lnTo>
                  <a:pt x="19601" y="15000"/>
                </a:lnTo>
                <a:close/>
              </a:path>
              <a:path w="120000" h="120000" fill="none" extrusionOk="0">
                <a:moveTo>
                  <a:pt x="0" y="0"/>
                </a:moveTo>
                <a:lnTo>
                  <a:pt x="120000" y="0"/>
                </a:lnTo>
                <a:lnTo>
                  <a:pt x="120000" y="120000"/>
                </a:lnTo>
                <a:lnTo>
                  <a:pt x="0" y="120000"/>
                </a:lnTo>
                <a:close/>
              </a:path>
            </a:pathLst>
          </a:custGeom>
          <a:solidFill>
            <a:schemeClr val="accent1"/>
          </a:solid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8"/>
          <p:cNvSpPr txBox="1">
            <a:spLocks noGrp="1"/>
          </p:cNvSpPr>
          <p:nvPr>
            <p:ph type="title"/>
          </p:nvPr>
        </p:nvSpPr>
        <p:spPr>
          <a:xfrm>
            <a:off x="1047750" y="420765"/>
            <a:ext cx="6996600" cy="715800"/>
          </a:xfrm>
          <a:prstGeom prst="rect">
            <a:avLst/>
          </a:prstGeom>
          <a:noFill/>
          <a:ln>
            <a:noFill/>
          </a:ln>
        </p:spPr>
        <p:txBody>
          <a:bodyPr spcFirstLastPara="1" wrap="square" lIns="91425" tIns="91425" rIns="91425" bIns="91425" anchor="b" anchorCtr="0">
            <a:noAutofit/>
          </a:bodyPr>
          <a:lstStyle/>
          <a:p>
            <a:r>
              <a:rPr lang="en-SG" b="0" dirty="0"/>
              <a:t>Case Study in Sacramento County in 2005</a:t>
            </a:r>
            <a:br>
              <a:rPr lang="en-SG" b="0" dirty="0"/>
            </a:br>
            <a:endParaRPr dirty="0"/>
          </a:p>
        </p:txBody>
      </p:sp>
      <p:sp>
        <p:nvSpPr>
          <p:cNvPr id="692" name="Google Shape;692;p38"/>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30</a:t>
            </a:fld>
            <a:endParaRPr/>
          </a:p>
        </p:txBody>
      </p:sp>
      <p:sp>
        <p:nvSpPr>
          <p:cNvPr id="693" name="Google Shape;693;p38"/>
          <p:cNvSpPr/>
          <p:nvPr/>
        </p:nvSpPr>
        <p:spPr>
          <a:xfrm>
            <a:off x="5332287" y="1301750"/>
            <a:ext cx="3224488" cy="3108543"/>
          </a:xfrm>
          <a:prstGeom prst="rect">
            <a:avLst/>
          </a:prstGeom>
          <a:noFill/>
          <a:ln>
            <a:noFill/>
          </a:ln>
        </p:spPr>
        <p:txBody>
          <a:bodyPr spcFirstLastPara="1" wrap="square" lIns="91425" tIns="45700" rIns="91425" bIns="45700" anchor="t" anchorCtr="0">
            <a:noAutofit/>
          </a:bodyPr>
          <a:lstStyle/>
          <a:p>
            <a:pPr lvl="0"/>
            <a:r>
              <a:rPr lang="en-SG" sz="2000" dirty="0">
                <a:latin typeface="Source Sans Pro ExtraLight"/>
                <a:ea typeface="Source Sans Pro ExtraLight"/>
                <a:cs typeface="Source Sans Pro ExtraLight"/>
                <a:sym typeface="Source Sans Pro ExtraLight"/>
              </a:rPr>
              <a:t>A research evaluated that decrease in 15 WNV disease cases is needed to mitigate the cost of emergency aerial spray response. </a:t>
            </a:r>
            <a:endParaRPr sz="2000" b="0" i="0" u="none" strike="noStrike" cap="none" dirty="0">
              <a:solidFill>
                <a:srgbClr val="000000"/>
              </a:solidFill>
              <a:latin typeface="Source Sans Pro ExtraLight"/>
              <a:ea typeface="Source Sans Pro ExtraLight"/>
              <a:cs typeface="Source Sans Pro ExtraLight"/>
              <a:sym typeface="Source Sans Pro ExtraLight"/>
            </a:endParaRPr>
          </a:p>
        </p:txBody>
      </p:sp>
      <p:pic>
        <p:nvPicPr>
          <p:cNvPr id="694" name="Google Shape;694;p38"/>
          <p:cNvPicPr preferRelativeResize="0"/>
          <p:nvPr/>
        </p:nvPicPr>
        <p:blipFill rotWithShape="1">
          <a:blip r:embed="rId3">
            <a:alphaModFix/>
          </a:blip>
          <a:srcRect/>
          <a:stretch/>
        </p:blipFill>
        <p:spPr>
          <a:xfrm>
            <a:off x="472611" y="1136565"/>
            <a:ext cx="4546050" cy="2705185"/>
          </a:xfrm>
          <a:prstGeom prst="rect">
            <a:avLst/>
          </a:prstGeom>
          <a:noFill/>
          <a:ln>
            <a:noFill/>
          </a:ln>
        </p:spPr>
      </p:pic>
    </p:spTree>
    <p:extLst>
      <p:ext uri="{BB962C8B-B14F-4D97-AF65-F5344CB8AC3E}">
        <p14:creationId xmlns:p14="http://schemas.microsoft.com/office/powerpoint/2010/main" val="1378242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873F-74B8-5C47-8D01-C2E0F72E6DAA}"/>
              </a:ext>
            </a:extLst>
          </p:cNvPr>
          <p:cNvSpPr>
            <a:spLocks noGrp="1"/>
          </p:cNvSpPr>
          <p:nvPr>
            <p:ph type="title"/>
          </p:nvPr>
        </p:nvSpPr>
        <p:spPr>
          <a:xfrm>
            <a:off x="1073700" y="137414"/>
            <a:ext cx="6996600" cy="715800"/>
          </a:xfrm>
        </p:spPr>
        <p:txBody>
          <a:bodyPr/>
          <a:lstStyle/>
          <a:p>
            <a:r>
              <a:rPr lang="en-SG" dirty="0"/>
              <a:t>Types of Patients</a:t>
            </a:r>
            <a:endParaRPr lang="en-US" dirty="0"/>
          </a:p>
        </p:txBody>
      </p:sp>
      <p:sp>
        <p:nvSpPr>
          <p:cNvPr id="4" name="Slide Number Placeholder 3">
            <a:extLst>
              <a:ext uri="{FF2B5EF4-FFF2-40B4-BE49-F238E27FC236}">
                <a16:creationId xmlns:a16="http://schemas.microsoft.com/office/drawing/2014/main" id="{000430E6-CF0F-2C46-9027-D73BB9B6BF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31</a:t>
            </a:fld>
            <a:endParaRPr lang="en-SG"/>
          </a:p>
        </p:txBody>
      </p:sp>
      <p:graphicFrame>
        <p:nvGraphicFramePr>
          <p:cNvPr id="6" name="Diagram 5">
            <a:extLst>
              <a:ext uri="{FF2B5EF4-FFF2-40B4-BE49-F238E27FC236}">
                <a16:creationId xmlns:a16="http://schemas.microsoft.com/office/drawing/2014/main" id="{1C1382FB-78C4-FF49-B606-6B30765D2869}"/>
              </a:ext>
            </a:extLst>
          </p:cNvPr>
          <p:cNvGraphicFramePr/>
          <p:nvPr>
            <p:extLst>
              <p:ext uri="{D42A27DB-BD31-4B8C-83A1-F6EECF244321}">
                <p14:modId xmlns:p14="http://schemas.microsoft.com/office/powerpoint/2010/main" val="29243222"/>
              </p:ext>
            </p:extLst>
          </p:nvPr>
        </p:nvGraphicFramePr>
        <p:xfrm>
          <a:off x="1399823" y="679887"/>
          <a:ext cx="6096000" cy="3783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7778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7F261F-CCA5-FE47-A8EF-2340A292E5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32</a:t>
            </a:fld>
            <a:endParaRPr lang="en-SG"/>
          </a:p>
        </p:txBody>
      </p:sp>
      <p:pic>
        <p:nvPicPr>
          <p:cNvPr id="3" name="Picture 2" descr="A screenshot of a cell phone&#10;&#10;Description automatically generated">
            <a:extLst>
              <a:ext uri="{FF2B5EF4-FFF2-40B4-BE49-F238E27FC236}">
                <a16:creationId xmlns:a16="http://schemas.microsoft.com/office/drawing/2014/main" id="{48D12C7E-66BF-DE40-B23C-B7981618830C}"/>
              </a:ext>
            </a:extLst>
          </p:cNvPr>
          <p:cNvPicPr>
            <a:picLocks noChangeAspect="1"/>
          </p:cNvPicPr>
          <p:nvPr/>
        </p:nvPicPr>
        <p:blipFill>
          <a:blip r:embed="rId2"/>
          <a:stretch>
            <a:fillRect/>
          </a:stretch>
        </p:blipFill>
        <p:spPr>
          <a:xfrm>
            <a:off x="709190" y="0"/>
            <a:ext cx="7725620" cy="5143500"/>
          </a:xfrm>
          <a:prstGeom prst="rect">
            <a:avLst/>
          </a:prstGeom>
        </p:spPr>
      </p:pic>
    </p:spTree>
    <p:extLst>
      <p:ext uri="{BB962C8B-B14F-4D97-AF65-F5344CB8AC3E}">
        <p14:creationId xmlns:p14="http://schemas.microsoft.com/office/powerpoint/2010/main" val="1298736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9"/>
          <p:cNvSpPr txBox="1">
            <a:spLocks noGrp="1"/>
          </p:cNvSpPr>
          <p:nvPr>
            <p:ph type="title"/>
          </p:nvPr>
        </p:nvSpPr>
        <p:spPr>
          <a:xfrm>
            <a:off x="346710" y="242372"/>
            <a:ext cx="8055610" cy="617615"/>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dirty="0"/>
              <a:t>Effectiveness of Spray</a:t>
            </a:r>
            <a:endParaRPr dirty="0"/>
          </a:p>
        </p:txBody>
      </p:sp>
      <p:sp>
        <p:nvSpPr>
          <p:cNvPr id="700" name="Google Shape;700;p3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33</a:t>
            </a:fld>
            <a:endParaRPr/>
          </a:p>
        </p:txBody>
      </p:sp>
      <p:sp>
        <p:nvSpPr>
          <p:cNvPr id="701" name="Google Shape;701;p39"/>
          <p:cNvSpPr txBox="1"/>
          <p:nvPr/>
        </p:nvSpPr>
        <p:spPr>
          <a:xfrm>
            <a:off x="4674742" y="1124357"/>
            <a:ext cx="4156383" cy="3754874"/>
          </a:xfrm>
          <a:prstGeom prst="rect">
            <a:avLst/>
          </a:prstGeom>
          <a:noFill/>
          <a:ln>
            <a:noFill/>
          </a:ln>
        </p:spPr>
        <p:txBody>
          <a:bodyPr spcFirstLastPara="1" wrap="square" lIns="91425" tIns="45700" rIns="91425" bIns="45700" anchor="t" anchorCtr="0">
            <a:noAutofit/>
          </a:bodyPr>
          <a:lstStyle/>
          <a:p>
            <a:pPr lvl="0"/>
            <a:r>
              <a:rPr lang="en-SG" sz="1800" dirty="0">
                <a:latin typeface="Source Sans Pro ExtraLight"/>
                <a:ea typeface="Source Sans Pro ExtraLight"/>
                <a:cs typeface="Source Sans Pro ExtraLight"/>
                <a:sym typeface="Source Sans Pro ExtraLight"/>
              </a:rPr>
              <a:t>In another research, zero cases were reported in spray area and 18 cases outside. </a:t>
            </a:r>
          </a:p>
          <a:p>
            <a:pPr lvl="0"/>
            <a:endParaRPr lang="en-SG" sz="1800" dirty="0">
              <a:latin typeface="Source Sans Pro ExtraLight"/>
              <a:ea typeface="Source Sans Pro ExtraLight"/>
              <a:cs typeface="Source Sans Pro ExtraLight"/>
              <a:sym typeface="Source Sans Pro ExtraLight"/>
            </a:endParaRPr>
          </a:p>
          <a:p>
            <a:pPr lvl="0"/>
            <a:r>
              <a:rPr lang="en-SG" sz="1800" dirty="0">
                <a:latin typeface="Source Sans Pro ExtraLight"/>
                <a:ea typeface="Source Sans Pro ExtraLight"/>
                <a:cs typeface="Source Sans Pro ExtraLight"/>
                <a:sym typeface="Source Sans Pro ExtraLight"/>
              </a:rPr>
              <a:t>Only 15 WNND cases prevention is needed for the benefits of the spray response to exceed the expense of the virus for Sacramento County in 2005.</a:t>
            </a:r>
            <a:endParaRPr sz="1800" i="0" u="none" strike="noStrike" cap="none" dirty="0">
              <a:solidFill>
                <a:srgbClr val="000000"/>
              </a:solidFill>
              <a:latin typeface="Source Sans Pro ExtraLight"/>
              <a:ea typeface="Source Sans Pro ExtraLight"/>
              <a:cs typeface="Source Sans Pro ExtraLight"/>
              <a:sym typeface="Source Sans Pro ExtraLight"/>
            </a:endParaRPr>
          </a:p>
        </p:txBody>
      </p:sp>
      <p:pic>
        <p:nvPicPr>
          <p:cNvPr id="702" name="Google Shape;702;p39"/>
          <p:cNvPicPr preferRelativeResize="0"/>
          <p:nvPr/>
        </p:nvPicPr>
        <p:blipFill rotWithShape="1">
          <a:blip r:embed="rId3">
            <a:alphaModFix/>
          </a:blip>
          <a:srcRect/>
          <a:stretch/>
        </p:blipFill>
        <p:spPr>
          <a:xfrm>
            <a:off x="415617" y="1124357"/>
            <a:ext cx="4156383" cy="2678250"/>
          </a:xfrm>
          <a:prstGeom prst="rect">
            <a:avLst/>
          </a:prstGeom>
          <a:noFill/>
          <a:ln>
            <a:noFill/>
          </a:ln>
        </p:spPr>
      </p:pic>
    </p:spTree>
    <p:extLst>
      <p:ext uri="{BB962C8B-B14F-4D97-AF65-F5344CB8AC3E}">
        <p14:creationId xmlns:p14="http://schemas.microsoft.com/office/powerpoint/2010/main" val="802450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1"/>
          <p:cNvSpPr txBox="1">
            <a:spLocks noGrp="1"/>
          </p:cNvSpPr>
          <p:nvPr>
            <p:ph type="title"/>
          </p:nvPr>
        </p:nvSpPr>
        <p:spPr>
          <a:xfrm>
            <a:off x="1007110" y="225127"/>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dirty="0"/>
              <a:t>Cross Referencing</a:t>
            </a:r>
            <a:endParaRPr dirty="0"/>
          </a:p>
        </p:txBody>
      </p:sp>
      <p:sp>
        <p:nvSpPr>
          <p:cNvPr id="716" name="Google Shape;716;p4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34</a:t>
            </a:fld>
            <a:endParaRPr/>
          </a:p>
        </p:txBody>
      </p:sp>
      <p:sp>
        <p:nvSpPr>
          <p:cNvPr id="717" name="Google Shape;717;p41"/>
          <p:cNvSpPr txBox="1"/>
          <p:nvPr/>
        </p:nvSpPr>
        <p:spPr>
          <a:xfrm>
            <a:off x="5041529" y="1325950"/>
            <a:ext cx="3921760" cy="3359066"/>
          </a:xfrm>
          <a:prstGeom prst="rect">
            <a:avLst/>
          </a:prstGeom>
          <a:noFill/>
          <a:ln>
            <a:noFill/>
          </a:ln>
        </p:spPr>
        <p:txBody>
          <a:bodyPr spcFirstLastPara="1" wrap="square" lIns="91425" tIns="45700" rIns="91425" bIns="45700" anchor="t" anchorCtr="0">
            <a:noAutofit/>
          </a:bodyPr>
          <a:lstStyle/>
          <a:p>
            <a:pPr lvl="0"/>
            <a:r>
              <a:rPr lang="en-SG" sz="1600" dirty="0">
                <a:latin typeface="Source Sans Pro ExtraLight"/>
                <a:ea typeface="Source Sans Pro ExtraLight"/>
                <a:cs typeface="Source Sans Pro ExtraLight"/>
                <a:sym typeface="Source Sans Pro ExtraLight"/>
              </a:rPr>
              <a:t>Considering the land size and population in 2005, we assume similar spray area is needed to control Chicago mosquito population to reduce WNV and similar number of people were infected. </a:t>
            </a:r>
          </a:p>
          <a:p>
            <a:pPr lvl="0"/>
            <a:endParaRPr lang="en-SG" sz="1600" dirty="0">
              <a:latin typeface="Source Sans Pro ExtraLight"/>
              <a:ea typeface="Source Sans Pro ExtraLight"/>
              <a:cs typeface="Source Sans Pro ExtraLight"/>
              <a:sym typeface="Source Sans Pro ExtraLight"/>
            </a:endParaRPr>
          </a:p>
          <a:p>
            <a:pPr lvl="0"/>
            <a:r>
              <a:rPr lang="en-SG" sz="1600" dirty="0">
                <a:latin typeface="Source Sans Pro ExtraLight"/>
                <a:ea typeface="Source Sans Pro ExtraLight"/>
                <a:cs typeface="Source Sans Pro ExtraLight"/>
                <a:sym typeface="Source Sans Pro ExtraLight"/>
              </a:rPr>
              <a:t>Hence, let's consider </a:t>
            </a:r>
            <a:r>
              <a:rPr lang="en-SG" sz="1600" b="1" dirty="0">
                <a:latin typeface="Source Sans Pro ExtraLight"/>
                <a:ea typeface="Source Sans Pro ExtraLight"/>
                <a:cs typeface="Source Sans Pro ExtraLight"/>
                <a:sym typeface="Source Sans Pro ExtraLight"/>
              </a:rPr>
              <a:t>cost benefit analysis for 336 infected people and spray area of 112 km².</a:t>
            </a:r>
            <a:endParaRPr sz="1600" b="1" i="0" u="none" strike="noStrike" cap="none" dirty="0">
              <a:solidFill>
                <a:srgbClr val="000000"/>
              </a:solidFill>
              <a:latin typeface="Source Sans Pro ExtraLight"/>
              <a:ea typeface="Source Sans Pro ExtraLight"/>
              <a:cs typeface="Source Sans Pro ExtraLight"/>
              <a:sym typeface="Source Sans Pro ExtraLight"/>
            </a:endParaRPr>
          </a:p>
        </p:txBody>
      </p:sp>
      <p:pic>
        <p:nvPicPr>
          <p:cNvPr id="4" name="Picture 3" descr="A screenshot of a cell phone&#10;&#10;Description automatically generated">
            <a:extLst>
              <a:ext uri="{FF2B5EF4-FFF2-40B4-BE49-F238E27FC236}">
                <a16:creationId xmlns:a16="http://schemas.microsoft.com/office/drawing/2014/main" id="{BF3824EB-818A-9642-BBFF-EE320DD0610B}"/>
              </a:ext>
            </a:extLst>
          </p:cNvPr>
          <p:cNvPicPr>
            <a:picLocks noChangeAspect="1"/>
          </p:cNvPicPr>
          <p:nvPr/>
        </p:nvPicPr>
        <p:blipFill>
          <a:blip r:embed="rId3"/>
          <a:stretch>
            <a:fillRect/>
          </a:stretch>
        </p:blipFill>
        <p:spPr>
          <a:xfrm>
            <a:off x="596529" y="1149350"/>
            <a:ext cx="4445000" cy="2844800"/>
          </a:xfrm>
          <a:prstGeom prst="rect">
            <a:avLst/>
          </a:prstGeom>
        </p:spPr>
      </p:pic>
    </p:spTree>
    <p:extLst>
      <p:ext uri="{BB962C8B-B14F-4D97-AF65-F5344CB8AC3E}">
        <p14:creationId xmlns:p14="http://schemas.microsoft.com/office/powerpoint/2010/main" val="357212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1"/>
          <p:cNvSpPr txBox="1">
            <a:spLocks noGrp="1"/>
          </p:cNvSpPr>
          <p:nvPr>
            <p:ph type="title"/>
          </p:nvPr>
        </p:nvSpPr>
        <p:spPr>
          <a:xfrm>
            <a:off x="877253" y="-123239"/>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dirty="0"/>
              <a:t>Cost Benefit Analysis for Chicago from 2005 to 2014</a:t>
            </a:r>
          </a:p>
        </p:txBody>
      </p:sp>
      <p:sp>
        <p:nvSpPr>
          <p:cNvPr id="716" name="Google Shape;716;p4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35</a:t>
            </a:fld>
            <a:endParaRPr/>
          </a:p>
        </p:txBody>
      </p:sp>
      <p:pic>
        <p:nvPicPr>
          <p:cNvPr id="3" name="Picture 2" descr="A screenshot of a social media post&#10;&#10;Description automatically generated">
            <a:extLst>
              <a:ext uri="{FF2B5EF4-FFF2-40B4-BE49-F238E27FC236}">
                <a16:creationId xmlns:a16="http://schemas.microsoft.com/office/drawing/2014/main" id="{792A6856-B0BC-6E44-BB85-201701E432E4}"/>
              </a:ext>
            </a:extLst>
          </p:cNvPr>
          <p:cNvPicPr>
            <a:picLocks noChangeAspect="1"/>
          </p:cNvPicPr>
          <p:nvPr/>
        </p:nvPicPr>
        <p:blipFill>
          <a:blip r:embed="rId3"/>
          <a:stretch>
            <a:fillRect/>
          </a:stretch>
        </p:blipFill>
        <p:spPr>
          <a:xfrm>
            <a:off x="1124353" y="592561"/>
            <a:ext cx="6502400" cy="3408554"/>
          </a:xfrm>
          <a:prstGeom prst="rect">
            <a:avLst/>
          </a:prstGeom>
        </p:spPr>
      </p:pic>
      <p:sp>
        <p:nvSpPr>
          <p:cNvPr id="717" name="Google Shape;717;p41"/>
          <p:cNvSpPr txBox="1"/>
          <p:nvPr/>
        </p:nvSpPr>
        <p:spPr>
          <a:xfrm>
            <a:off x="883318" y="4001115"/>
            <a:ext cx="7377363" cy="799176"/>
          </a:xfrm>
          <a:prstGeom prst="rect">
            <a:avLst/>
          </a:prstGeom>
          <a:noFill/>
          <a:ln>
            <a:noFill/>
          </a:ln>
        </p:spPr>
        <p:txBody>
          <a:bodyPr spcFirstLastPara="1" wrap="square" lIns="91425" tIns="45700" rIns="91425" bIns="45700" anchor="t" anchorCtr="0">
            <a:noAutofit/>
          </a:bodyPr>
          <a:lstStyle/>
          <a:p>
            <a:pPr lvl="0"/>
            <a:r>
              <a:rPr lang="en-SG" dirty="0">
                <a:latin typeface="Source Sans Pro ExtraLight"/>
                <a:ea typeface="Source Sans Pro ExtraLight"/>
                <a:cs typeface="Source Sans Pro ExtraLight"/>
                <a:sym typeface="Source Sans Pro ExtraLight"/>
              </a:rPr>
              <a:t>Pain, mental health costs, and ecological risks associated with the emergency spray is not included.</a:t>
            </a:r>
          </a:p>
        </p:txBody>
      </p:sp>
    </p:spTree>
    <p:extLst>
      <p:ext uri="{BB962C8B-B14F-4D97-AF65-F5344CB8AC3E}">
        <p14:creationId xmlns:p14="http://schemas.microsoft.com/office/powerpoint/2010/main" val="2424473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1"/>
          <p:cNvSpPr txBox="1">
            <a:spLocks noGrp="1"/>
          </p:cNvSpPr>
          <p:nvPr>
            <p:ph type="title"/>
          </p:nvPr>
        </p:nvSpPr>
        <p:spPr>
          <a:xfrm>
            <a:off x="1007110" y="225127"/>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dirty="0"/>
              <a:t>Best Preventive Method</a:t>
            </a:r>
            <a:endParaRPr dirty="0"/>
          </a:p>
        </p:txBody>
      </p:sp>
      <p:sp>
        <p:nvSpPr>
          <p:cNvPr id="716" name="Google Shape;716;p4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36</a:t>
            </a:fld>
            <a:endParaRPr/>
          </a:p>
        </p:txBody>
      </p:sp>
      <p:sp>
        <p:nvSpPr>
          <p:cNvPr id="717" name="Google Shape;717;p41"/>
          <p:cNvSpPr txBox="1"/>
          <p:nvPr/>
        </p:nvSpPr>
        <p:spPr>
          <a:xfrm>
            <a:off x="5041516" y="1556087"/>
            <a:ext cx="3921760" cy="2031325"/>
          </a:xfrm>
          <a:prstGeom prst="rect">
            <a:avLst/>
          </a:prstGeom>
          <a:noFill/>
          <a:ln>
            <a:noFill/>
          </a:ln>
        </p:spPr>
        <p:txBody>
          <a:bodyPr spcFirstLastPara="1" wrap="square" lIns="91425" tIns="45700" rIns="91425" bIns="45700" anchor="t" anchorCtr="0">
            <a:noAutofit/>
          </a:bodyPr>
          <a:lstStyle/>
          <a:p>
            <a:pPr lvl="0"/>
            <a:r>
              <a:rPr lang="en-SG" sz="1600" dirty="0">
                <a:latin typeface="Source Sans Pro ExtraLight"/>
                <a:ea typeface="Source Sans Pro ExtraLight"/>
                <a:cs typeface="Source Sans Pro ExtraLight"/>
                <a:sym typeface="Source Sans Pro ExtraLight"/>
              </a:rPr>
              <a:t>Spraying at areas with more than 12 WNV cases overweighs the cost of the spray, suggesting that spraying at those areas is the most cost effective solution. </a:t>
            </a:r>
          </a:p>
          <a:p>
            <a:pPr lvl="0"/>
            <a:endParaRPr lang="en-SG" sz="1600" dirty="0">
              <a:latin typeface="Source Sans Pro ExtraLight"/>
              <a:ea typeface="Source Sans Pro ExtraLight"/>
              <a:cs typeface="Source Sans Pro ExtraLight"/>
              <a:sym typeface="Source Sans Pro ExtraLight"/>
            </a:endParaRPr>
          </a:p>
          <a:p>
            <a:pPr lvl="0"/>
            <a:r>
              <a:rPr lang="en-SG" sz="1600" dirty="0">
                <a:latin typeface="Source Sans Pro ExtraLight"/>
                <a:ea typeface="Source Sans Pro ExtraLight"/>
                <a:cs typeface="Source Sans Pro ExtraLight"/>
                <a:sym typeface="Source Sans Pro ExtraLight"/>
              </a:rPr>
              <a:t>In addition, reduction in cost of 1 WNV case overweighs the spraying of of 10km² area.</a:t>
            </a:r>
          </a:p>
        </p:txBody>
      </p:sp>
      <p:pic>
        <p:nvPicPr>
          <p:cNvPr id="2" name="LoneScornfulImperatorangel-mobile.mp4">
            <a:hlinkClick r:id="" action="ppaction://media"/>
            <a:extLst>
              <a:ext uri="{FF2B5EF4-FFF2-40B4-BE49-F238E27FC236}">
                <a16:creationId xmlns:a16="http://schemas.microsoft.com/office/drawing/2014/main" id="{ECBFBF32-A28C-3445-9814-7C0274036C7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631" t="13559" r="11750" b="14245"/>
          <a:stretch/>
        </p:blipFill>
        <p:spPr>
          <a:xfrm>
            <a:off x="293740" y="1325950"/>
            <a:ext cx="4665596" cy="2660904"/>
          </a:xfrm>
          <a:prstGeom prst="rect">
            <a:avLst/>
          </a:prstGeom>
        </p:spPr>
      </p:pic>
    </p:spTree>
    <p:extLst>
      <p:ext uri="{BB962C8B-B14F-4D97-AF65-F5344CB8AC3E}">
        <p14:creationId xmlns:p14="http://schemas.microsoft.com/office/powerpoint/2010/main" val="375328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2"/>
          <p:cNvSpPr txBox="1">
            <a:spLocks noGrp="1"/>
          </p:cNvSpPr>
          <p:nvPr>
            <p:ph type="ctrTitle"/>
          </p:nvPr>
        </p:nvSpPr>
        <p:spPr>
          <a:xfrm>
            <a:off x="2309350" y="3265463"/>
            <a:ext cx="5214600" cy="1159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SG" dirty="0"/>
              <a:t>Conclusion and Recommendations</a:t>
            </a:r>
            <a:endParaRPr dirty="0"/>
          </a:p>
        </p:txBody>
      </p:sp>
      <p:sp>
        <p:nvSpPr>
          <p:cNvPr id="724" name="Google Shape;724;p42"/>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2000"/>
              <a:buFont typeface="Arial"/>
              <a:buNone/>
            </a:pPr>
            <a:r>
              <a:rPr lang="en-SG" sz="12000" b="1" i="0" u="none" strike="noStrike" cap="none">
                <a:solidFill>
                  <a:srgbClr val="3C78D8"/>
                </a:solidFill>
                <a:latin typeface="Oswald"/>
                <a:ea typeface="Oswald"/>
                <a:cs typeface="Oswald"/>
                <a:sym typeface="Oswald"/>
              </a:rPr>
              <a:t>4</a:t>
            </a:r>
            <a:endParaRPr sz="12000" b="0" i="0" u="none" strike="noStrike" cap="none">
              <a:solidFill>
                <a:srgbClr val="3C78D8"/>
              </a:solidFill>
              <a:latin typeface="Arial"/>
              <a:ea typeface="Arial"/>
              <a:cs typeface="Arial"/>
              <a:sym typeface="Arial"/>
            </a:endParaRPr>
          </a:p>
        </p:txBody>
      </p:sp>
      <p:sp>
        <p:nvSpPr>
          <p:cNvPr id="725" name="Google Shape;725;p4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37</a:t>
            </a:fld>
            <a:endParaRPr/>
          </a:p>
        </p:txBody>
      </p:sp>
      <p:sp>
        <p:nvSpPr>
          <p:cNvPr id="726" name="Google Shape;726;p42"/>
          <p:cNvSpPr/>
          <p:nvPr/>
        </p:nvSpPr>
        <p:spPr>
          <a:xfrm>
            <a:off x="262758" y="1185125"/>
            <a:ext cx="2386800" cy="2385849"/>
          </a:xfrm>
          <a:prstGeom prst="ellipse">
            <a:avLst/>
          </a:prstGeom>
          <a:blipFill rotWithShape="1">
            <a:blip r:embed="rId3">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762739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5E9A1-B845-FA4D-827C-2A07BC87936E}"/>
              </a:ext>
            </a:extLst>
          </p:cNvPr>
          <p:cNvSpPr>
            <a:spLocks noGrp="1"/>
          </p:cNvSpPr>
          <p:nvPr>
            <p:ph type="title"/>
          </p:nvPr>
        </p:nvSpPr>
        <p:spPr>
          <a:xfrm>
            <a:off x="1404255" y="0"/>
            <a:ext cx="6996600" cy="715800"/>
          </a:xfrm>
        </p:spPr>
        <p:txBody>
          <a:bodyPr/>
          <a:lstStyle/>
          <a:p>
            <a:r>
              <a:rPr lang="en-US" dirty="0"/>
              <a:t>Conclusion</a:t>
            </a:r>
          </a:p>
        </p:txBody>
      </p:sp>
      <p:sp>
        <p:nvSpPr>
          <p:cNvPr id="4" name="Slide Number Placeholder 3">
            <a:extLst>
              <a:ext uri="{FF2B5EF4-FFF2-40B4-BE49-F238E27FC236}">
                <a16:creationId xmlns:a16="http://schemas.microsoft.com/office/drawing/2014/main" id="{95CA3C40-2C1F-4A46-A501-E3FD1BAB27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38</a:t>
            </a:fld>
            <a:endParaRPr lang="en-SG"/>
          </a:p>
        </p:txBody>
      </p:sp>
      <p:graphicFrame>
        <p:nvGraphicFramePr>
          <p:cNvPr id="6" name="Content Placeholder 4">
            <a:extLst>
              <a:ext uri="{FF2B5EF4-FFF2-40B4-BE49-F238E27FC236}">
                <a16:creationId xmlns:a16="http://schemas.microsoft.com/office/drawing/2014/main" id="{093B551E-040A-724B-9484-960FFEBFB91A}"/>
              </a:ext>
            </a:extLst>
          </p:cNvPr>
          <p:cNvGraphicFramePr>
            <a:graphicFrameLocks/>
          </p:cNvGraphicFramePr>
          <p:nvPr>
            <p:extLst>
              <p:ext uri="{D42A27DB-BD31-4B8C-83A1-F6EECF244321}">
                <p14:modId xmlns:p14="http://schemas.microsoft.com/office/powerpoint/2010/main" val="585173855"/>
              </p:ext>
            </p:extLst>
          </p:nvPr>
        </p:nvGraphicFramePr>
        <p:xfrm>
          <a:off x="291921" y="0"/>
          <a:ext cx="8560157" cy="4996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0569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72B004-3D72-D641-ABB9-771C4002BFEB}"/>
              </a:ext>
            </a:extLst>
          </p:cNvPr>
          <p:cNvSpPr>
            <a:spLocks noGrp="1"/>
          </p:cNvSpPr>
          <p:nvPr>
            <p:ph type="title"/>
          </p:nvPr>
        </p:nvSpPr>
        <p:spPr>
          <a:xfrm>
            <a:off x="1000128" y="172211"/>
            <a:ext cx="6996600" cy="715800"/>
          </a:xfrm>
        </p:spPr>
        <p:txBody>
          <a:bodyPr wrap="square" anchor="b">
            <a:normAutofit/>
          </a:bodyPr>
          <a:lstStyle/>
          <a:p>
            <a:r>
              <a:rPr lang="en-SG" dirty="0"/>
              <a:t>Target Specific Breed</a:t>
            </a:r>
            <a:endParaRPr lang="en-US" dirty="0"/>
          </a:p>
        </p:txBody>
      </p:sp>
      <p:sp>
        <p:nvSpPr>
          <p:cNvPr id="4" name="Slide Number Placeholder 3">
            <a:extLst>
              <a:ext uri="{FF2B5EF4-FFF2-40B4-BE49-F238E27FC236}">
                <a16:creationId xmlns:a16="http://schemas.microsoft.com/office/drawing/2014/main" id="{8CB41EA9-D289-EC48-8414-3A2A57D02828}"/>
              </a:ext>
            </a:extLst>
          </p:cNvPr>
          <p:cNvSpPr>
            <a:spLocks noGrp="1"/>
          </p:cNvSpPr>
          <p:nvPr>
            <p:ph type="sldNum" idx="12"/>
          </p:nvPr>
        </p:nvSpPr>
        <p:spPr>
          <a:xfrm>
            <a:off x="8556775" y="4826200"/>
            <a:ext cx="548700" cy="317400"/>
          </a:xfrm>
        </p:spPr>
        <p:txBody>
          <a:bodyPr wrap="square" anchor="t">
            <a:normAutofit/>
          </a:bodyPr>
          <a:lstStyle/>
          <a:p>
            <a:pPr marL="0" lvl="0" indent="0" rtl="0">
              <a:lnSpc>
                <a:spcPct val="90000"/>
              </a:lnSpc>
              <a:spcBef>
                <a:spcPts val="0"/>
              </a:spcBef>
              <a:spcAft>
                <a:spcPts val="600"/>
              </a:spcAft>
              <a:buNone/>
            </a:pPr>
            <a:fld id="{00000000-1234-1234-1234-123412341234}" type="slidenum">
              <a:rPr lang="en-SG" sz="400" smtClean="0"/>
              <a:pPr marL="0" lvl="0" indent="0" rtl="0">
                <a:lnSpc>
                  <a:spcPct val="90000"/>
                </a:lnSpc>
                <a:spcBef>
                  <a:spcPts val="0"/>
                </a:spcBef>
                <a:spcAft>
                  <a:spcPts val="600"/>
                </a:spcAft>
                <a:buNone/>
              </a:pPr>
              <a:t>39</a:t>
            </a:fld>
            <a:endParaRPr lang="en-SG" sz="400"/>
          </a:p>
        </p:txBody>
      </p:sp>
      <p:grpSp>
        <p:nvGrpSpPr>
          <p:cNvPr id="14" name="Google Shape;411;p14">
            <a:extLst>
              <a:ext uri="{FF2B5EF4-FFF2-40B4-BE49-F238E27FC236}">
                <a16:creationId xmlns:a16="http://schemas.microsoft.com/office/drawing/2014/main" id="{A532C9B2-1CE6-4C45-87CC-F412B75732D9}"/>
              </a:ext>
            </a:extLst>
          </p:cNvPr>
          <p:cNvGrpSpPr/>
          <p:nvPr/>
        </p:nvGrpSpPr>
        <p:grpSpPr>
          <a:xfrm>
            <a:off x="658671" y="1832269"/>
            <a:ext cx="8071753" cy="1280389"/>
            <a:chOff x="381000" y="1508440"/>
            <a:chExt cx="8071753" cy="1280389"/>
          </a:xfrm>
        </p:grpSpPr>
        <p:sp>
          <p:nvSpPr>
            <p:cNvPr id="15" name="Google Shape;412;p14">
              <a:extLst>
                <a:ext uri="{FF2B5EF4-FFF2-40B4-BE49-F238E27FC236}">
                  <a16:creationId xmlns:a16="http://schemas.microsoft.com/office/drawing/2014/main" id="{1D88E1BE-CD7F-054E-AD95-D9A1589BDFF5}"/>
                </a:ext>
              </a:extLst>
            </p:cNvPr>
            <p:cNvSpPr/>
            <p:nvPr/>
          </p:nvSpPr>
          <p:spPr>
            <a:xfrm>
              <a:off x="381000" y="2467898"/>
              <a:ext cx="1120820"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Pipiens</a:t>
              </a:r>
              <a:endParaRPr sz="1200" b="0" i="0" u="none" strike="noStrike" cap="none">
                <a:solidFill>
                  <a:srgbClr val="000000"/>
                </a:solidFill>
                <a:latin typeface="Arial"/>
                <a:ea typeface="Arial"/>
                <a:cs typeface="Arial"/>
                <a:sym typeface="Arial"/>
              </a:endParaRPr>
            </a:p>
          </p:txBody>
        </p:sp>
        <p:grpSp>
          <p:nvGrpSpPr>
            <p:cNvPr id="16" name="Google Shape;413;p14">
              <a:extLst>
                <a:ext uri="{FF2B5EF4-FFF2-40B4-BE49-F238E27FC236}">
                  <a16:creationId xmlns:a16="http://schemas.microsoft.com/office/drawing/2014/main" id="{8A28DA2A-1F87-5F45-ABD7-0787E12C4561}"/>
                </a:ext>
              </a:extLst>
            </p:cNvPr>
            <p:cNvGrpSpPr/>
            <p:nvPr/>
          </p:nvGrpSpPr>
          <p:grpSpPr>
            <a:xfrm>
              <a:off x="542738" y="1508440"/>
              <a:ext cx="7910015" cy="1280389"/>
              <a:chOff x="542738" y="1508440"/>
              <a:chExt cx="7910015" cy="1280389"/>
            </a:xfrm>
          </p:grpSpPr>
          <p:sp>
            <p:nvSpPr>
              <p:cNvPr id="17" name="Google Shape;414;p14">
                <a:extLst>
                  <a:ext uri="{FF2B5EF4-FFF2-40B4-BE49-F238E27FC236}">
                    <a16:creationId xmlns:a16="http://schemas.microsoft.com/office/drawing/2014/main" id="{455CE482-F7D1-A840-98A0-84E7B4E42EC4}"/>
                  </a:ext>
                </a:extLst>
              </p:cNvPr>
              <p:cNvSpPr/>
              <p:nvPr/>
            </p:nvSpPr>
            <p:spPr>
              <a:xfrm>
                <a:off x="1781512" y="2488240"/>
                <a:ext cx="126669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Restuans</a:t>
                </a:r>
                <a:endParaRPr sz="1200" b="0" i="0" u="none" strike="noStrike" cap="none">
                  <a:solidFill>
                    <a:srgbClr val="000000"/>
                  </a:solidFill>
                  <a:latin typeface="Arial"/>
                  <a:ea typeface="Arial"/>
                  <a:cs typeface="Arial"/>
                  <a:sym typeface="Arial"/>
                </a:endParaRPr>
              </a:p>
            </p:txBody>
          </p:sp>
          <p:sp>
            <p:nvSpPr>
              <p:cNvPr id="18" name="Google Shape;415;p14">
                <a:extLst>
                  <a:ext uri="{FF2B5EF4-FFF2-40B4-BE49-F238E27FC236}">
                    <a16:creationId xmlns:a16="http://schemas.microsoft.com/office/drawing/2014/main" id="{26710B56-8811-A74D-BD75-DB0519887272}"/>
                  </a:ext>
                </a:extLst>
              </p:cNvPr>
              <p:cNvSpPr/>
              <p:nvPr/>
            </p:nvSpPr>
            <p:spPr>
              <a:xfrm>
                <a:off x="3175000" y="2488964"/>
                <a:ext cx="1225015"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Territans</a:t>
                </a:r>
                <a:endParaRPr sz="1200" b="0" i="0" u="none" strike="noStrike" cap="none">
                  <a:solidFill>
                    <a:srgbClr val="000000"/>
                  </a:solidFill>
                  <a:latin typeface="Arial"/>
                  <a:ea typeface="Arial"/>
                  <a:cs typeface="Arial"/>
                  <a:sym typeface="Arial"/>
                </a:endParaRPr>
              </a:p>
            </p:txBody>
          </p:sp>
          <p:sp>
            <p:nvSpPr>
              <p:cNvPr id="19" name="Google Shape;416;p14">
                <a:extLst>
                  <a:ext uri="{FF2B5EF4-FFF2-40B4-BE49-F238E27FC236}">
                    <a16:creationId xmlns:a16="http://schemas.microsoft.com/office/drawing/2014/main" id="{64253B69-F6B5-8B46-BB8B-BF41990AAEF2}"/>
                  </a:ext>
                </a:extLst>
              </p:cNvPr>
              <p:cNvSpPr/>
              <p:nvPr/>
            </p:nvSpPr>
            <p:spPr>
              <a:xfrm>
                <a:off x="4716540" y="1534596"/>
                <a:ext cx="896112" cy="870477"/>
              </a:xfrm>
              <a:prstGeom prst="ellipse">
                <a:avLst/>
              </a:prstGeom>
              <a:blipFill rotWithShape="1">
                <a:blip r:embed="rId2">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 name="Google Shape;417;p14">
                <a:extLst>
                  <a:ext uri="{FF2B5EF4-FFF2-40B4-BE49-F238E27FC236}">
                    <a16:creationId xmlns:a16="http://schemas.microsoft.com/office/drawing/2014/main" id="{7E259D4B-EC52-0F4A-AB15-CDFB9F585C58}"/>
                  </a:ext>
                </a:extLst>
              </p:cNvPr>
              <p:cNvSpPr/>
              <p:nvPr/>
            </p:nvSpPr>
            <p:spPr>
              <a:xfrm>
                <a:off x="3307214" y="1529327"/>
                <a:ext cx="896112" cy="870477"/>
              </a:xfrm>
              <a:prstGeom prst="ellipse">
                <a:avLst/>
              </a:prstGeom>
              <a:blipFill rotWithShape="1">
                <a:blip r:embed="rId3">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 name="Google Shape;418;p14">
                <a:extLst>
                  <a:ext uri="{FF2B5EF4-FFF2-40B4-BE49-F238E27FC236}">
                    <a16:creationId xmlns:a16="http://schemas.microsoft.com/office/drawing/2014/main" id="{0D15BD64-6827-F146-83C9-0A91CB3A1D9B}"/>
                  </a:ext>
                </a:extLst>
              </p:cNvPr>
              <p:cNvSpPr/>
              <p:nvPr/>
            </p:nvSpPr>
            <p:spPr>
              <a:xfrm>
                <a:off x="1940210" y="1534596"/>
                <a:ext cx="896112" cy="870477"/>
              </a:xfrm>
              <a:prstGeom prst="ellipse">
                <a:avLst/>
              </a:prstGeom>
              <a:blipFill rotWithShape="1">
                <a:blip r:embed="rId4">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 name="Google Shape;419;p14">
                <a:extLst>
                  <a:ext uri="{FF2B5EF4-FFF2-40B4-BE49-F238E27FC236}">
                    <a16:creationId xmlns:a16="http://schemas.microsoft.com/office/drawing/2014/main" id="{6AA48676-F1FD-1041-A3F3-B9F8E067FD1F}"/>
                  </a:ext>
                </a:extLst>
              </p:cNvPr>
              <p:cNvSpPr/>
              <p:nvPr/>
            </p:nvSpPr>
            <p:spPr>
              <a:xfrm>
                <a:off x="542738" y="1534597"/>
                <a:ext cx="896112" cy="870477"/>
              </a:xfrm>
              <a:prstGeom prst="ellipse">
                <a:avLst/>
              </a:prstGeom>
              <a:blipFill rotWithShape="1">
                <a:blip r:embed="rId5">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 name="Google Shape;420;p14">
                <a:extLst>
                  <a:ext uri="{FF2B5EF4-FFF2-40B4-BE49-F238E27FC236}">
                    <a16:creationId xmlns:a16="http://schemas.microsoft.com/office/drawing/2014/main" id="{FC50D918-54AA-264E-9547-77426E015D4D}"/>
                  </a:ext>
                </a:extLst>
              </p:cNvPr>
              <p:cNvSpPr/>
              <p:nvPr/>
            </p:nvSpPr>
            <p:spPr>
              <a:xfrm>
                <a:off x="4575512" y="2488964"/>
                <a:ext cx="1156086"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Tarsalis</a:t>
                </a:r>
                <a:endParaRPr sz="1200" b="0" i="0" u="none" strike="noStrike" cap="none">
                  <a:solidFill>
                    <a:srgbClr val="000000"/>
                  </a:solidFill>
                  <a:latin typeface="Arial"/>
                  <a:ea typeface="Arial"/>
                  <a:cs typeface="Arial"/>
                  <a:sym typeface="Arial"/>
                </a:endParaRPr>
              </a:p>
            </p:txBody>
          </p:sp>
          <p:sp>
            <p:nvSpPr>
              <p:cNvPr id="24" name="Google Shape;421;p14">
                <a:extLst>
                  <a:ext uri="{FF2B5EF4-FFF2-40B4-BE49-F238E27FC236}">
                    <a16:creationId xmlns:a16="http://schemas.microsoft.com/office/drawing/2014/main" id="{D347C9EC-B9A2-F44D-9A74-CF6D70C6A6F4}"/>
                  </a:ext>
                </a:extLst>
              </p:cNvPr>
              <p:cNvSpPr/>
              <p:nvPr/>
            </p:nvSpPr>
            <p:spPr>
              <a:xfrm>
                <a:off x="6049397" y="1540241"/>
                <a:ext cx="896112" cy="870477"/>
              </a:xfrm>
              <a:prstGeom prst="ellipse">
                <a:avLst/>
              </a:prstGeom>
              <a:blipFill rotWithShape="1">
                <a:blip r:embed="rId6">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 name="Google Shape;422;p14">
                <a:extLst>
                  <a:ext uri="{FF2B5EF4-FFF2-40B4-BE49-F238E27FC236}">
                    <a16:creationId xmlns:a16="http://schemas.microsoft.com/office/drawing/2014/main" id="{A1AE209E-672E-C54E-9857-E7FFF23C59ED}"/>
                  </a:ext>
                </a:extLst>
              </p:cNvPr>
              <p:cNvSpPr/>
              <p:nvPr/>
            </p:nvSpPr>
            <p:spPr>
              <a:xfrm>
                <a:off x="7382254" y="1508440"/>
                <a:ext cx="896112" cy="870477"/>
              </a:xfrm>
              <a:prstGeom prst="ellipse">
                <a:avLst/>
              </a:prstGeom>
              <a:blipFill rotWithShape="1">
                <a:blip r:embed="rId7">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 name="Google Shape;423;p14">
                <a:extLst>
                  <a:ext uri="{FF2B5EF4-FFF2-40B4-BE49-F238E27FC236}">
                    <a16:creationId xmlns:a16="http://schemas.microsoft.com/office/drawing/2014/main" id="{397E11DC-1966-EB48-BD0B-C770130E5A1E}"/>
                  </a:ext>
                </a:extLst>
              </p:cNvPr>
              <p:cNvSpPr/>
              <p:nvPr/>
            </p:nvSpPr>
            <p:spPr>
              <a:xfrm>
                <a:off x="5852084" y="2505765"/>
                <a:ext cx="129073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Salinarius</a:t>
                </a:r>
                <a:endParaRPr sz="1200" b="0" i="0" u="none" strike="noStrike" cap="none">
                  <a:solidFill>
                    <a:srgbClr val="000000"/>
                  </a:solidFill>
                  <a:latin typeface="Arial"/>
                  <a:ea typeface="Arial"/>
                  <a:cs typeface="Arial"/>
                  <a:sym typeface="Arial"/>
                </a:endParaRPr>
              </a:p>
            </p:txBody>
          </p:sp>
          <p:sp>
            <p:nvSpPr>
              <p:cNvPr id="27" name="Google Shape;424;p14">
                <a:extLst>
                  <a:ext uri="{FF2B5EF4-FFF2-40B4-BE49-F238E27FC236}">
                    <a16:creationId xmlns:a16="http://schemas.microsoft.com/office/drawing/2014/main" id="{16E87129-49FF-8140-820D-FC2DE2F7191D}"/>
                  </a:ext>
                </a:extLst>
              </p:cNvPr>
              <p:cNvSpPr/>
              <p:nvPr/>
            </p:nvSpPr>
            <p:spPr>
              <a:xfrm>
                <a:off x="7227738" y="2511830"/>
                <a:ext cx="1225015"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Erraticus</a:t>
                </a:r>
                <a:endParaRPr sz="12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156577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3"/>
          <p:cNvSpPr txBox="1">
            <a:spLocks noGrp="1"/>
          </p:cNvSpPr>
          <p:nvPr>
            <p:ph type="title"/>
          </p:nvPr>
        </p:nvSpPr>
        <p:spPr>
          <a:xfrm>
            <a:off x="663702" y="164733"/>
            <a:ext cx="3716274" cy="715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SG"/>
              <a:t>Problem Statement</a:t>
            </a:r>
            <a:endParaRPr/>
          </a:p>
        </p:txBody>
      </p:sp>
      <p:sp>
        <p:nvSpPr>
          <p:cNvPr id="402" name="Google Shape;402;p13"/>
          <p:cNvSpPr txBox="1"/>
          <p:nvPr/>
        </p:nvSpPr>
        <p:spPr>
          <a:xfrm>
            <a:off x="663702" y="775628"/>
            <a:ext cx="5069586" cy="318372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SG" sz="1200">
                <a:solidFill>
                  <a:srgbClr val="212121"/>
                </a:solidFill>
              </a:rPr>
              <a:t>Due to a recent outbreak of the West Nile Virus in the city of Chicago, the Data Science team at the Disease and Treatment Agency has been tasked by the Centers for Disease Control (CDC) to develop a strategy to deploy the effective use of pesticides. Targeting spraying efforts to areas of high risk will help to mitigate future outbreaks.</a:t>
            </a:r>
            <a:endParaRPr sz="1200">
              <a:solidFill>
                <a:srgbClr val="212121"/>
              </a:solidFill>
            </a:endParaRPr>
          </a:p>
          <a:p>
            <a:pPr marL="0" lvl="0" indent="0" algn="l" rtl="0">
              <a:lnSpc>
                <a:spcPct val="115000"/>
              </a:lnSpc>
              <a:spcBef>
                <a:spcPts val="600"/>
              </a:spcBef>
              <a:spcAft>
                <a:spcPts val="0"/>
              </a:spcAft>
              <a:buNone/>
            </a:pPr>
            <a:r>
              <a:rPr lang="en-SG" sz="1200">
                <a:solidFill>
                  <a:srgbClr val="212121"/>
                </a:solidFill>
              </a:rPr>
              <a:t>Leveraging on weather, location, mosquito population and spraying data, we will build a binary classification model that predicts the presence of the West Nile Virus in the city of Chicago. The model that achieves the highest ROC AUC score on the validation set, will be selected as our production model. The model is also expected to outperform the baseline ROC AUC score of 0.5. A cost-benefit analysis will also be done to determine if the benefits of spraying outweighs its costs.</a:t>
            </a:r>
            <a:endParaRPr sz="1200">
              <a:solidFill>
                <a:srgbClr val="212121"/>
              </a:solidFill>
            </a:endParaRPr>
          </a:p>
          <a:p>
            <a:pPr marL="0" marR="0" lvl="0" indent="0" algn="l" rtl="0">
              <a:lnSpc>
                <a:spcPct val="100000"/>
              </a:lnSpc>
              <a:spcBef>
                <a:spcPts val="1000"/>
              </a:spcBef>
              <a:spcAft>
                <a:spcPts val="1000"/>
              </a:spcAft>
              <a:buClr>
                <a:srgbClr val="000000"/>
              </a:buClr>
              <a:buSzPts val="1200"/>
              <a:buFont typeface="Arial"/>
              <a:buNone/>
            </a:pPr>
            <a:endParaRPr sz="1200" i="0" u="none" strike="noStrike" cap="none">
              <a:solidFill>
                <a:srgbClr val="28324A"/>
              </a:solidFill>
            </a:endParaRPr>
          </a:p>
        </p:txBody>
      </p:sp>
      <p:sp>
        <p:nvSpPr>
          <p:cNvPr id="403" name="Google Shape;403;p13"/>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4</a:t>
            </a:fld>
            <a:endParaRPr/>
          </a:p>
        </p:txBody>
      </p:sp>
      <p:pic>
        <p:nvPicPr>
          <p:cNvPr id="404" name="Google Shape;404;p13" descr="A tree in front of a cloudy sky  Description automatically generated"/>
          <p:cNvPicPr preferRelativeResize="0"/>
          <p:nvPr/>
        </p:nvPicPr>
        <p:blipFill rotWithShape="1">
          <a:blip r:embed="rId3">
            <a:alphaModFix/>
          </a:blip>
          <a:srcRect l="23949" r="23948"/>
          <a:stretch/>
        </p:blipFill>
        <p:spPr>
          <a:xfrm>
            <a:off x="5887654" y="1152144"/>
            <a:ext cx="3055178" cy="329794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0"/>
          <p:cNvSpPr txBox="1">
            <a:spLocks noGrp="1"/>
          </p:cNvSpPr>
          <p:nvPr>
            <p:ph type="title"/>
          </p:nvPr>
        </p:nvSpPr>
        <p:spPr>
          <a:xfrm>
            <a:off x="1047750" y="540087"/>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dirty="0"/>
              <a:t>Vaccination for West Nile Virus</a:t>
            </a:r>
            <a:br>
              <a:rPr lang="en-SG" b="0" dirty="0"/>
            </a:br>
            <a:endParaRPr dirty="0"/>
          </a:p>
        </p:txBody>
      </p:sp>
      <p:sp>
        <p:nvSpPr>
          <p:cNvPr id="708" name="Google Shape;708;p4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40</a:t>
            </a:fld>
            <a:endParaRPr/>
          </a:p>
        </p:txBody>
      </p:sp>
      <p:sp>
        <p:nvSpPr>
          <p:cNvPr id="709" name="Google Shape;709;p40"/>
          <p:cNvSpPr txBox="1"/>
          <p:nvPr/>
        </p:nvSpPr>
        <p:spPr>
          <a:xfrm>
            <a:off x="5188450" y="1417228"/>
            <a:ext cx="3560482" cy="1983517"/>
          </a:xfrm>
          <a:prstGeom prst="rect">
            <a:avLst/>
          </a:prstGeom>
          <a:noFill/>
          <a:ln>
            <a:noFill/>
          </a:ln>
        </p:spPr>
        <p:txBody>
          <a:bodyPr spcFirstLastPara="1" wrap="square" lIns="91425" tIns="45700" rIns="91425" bIns="45700" anchor="t" anchorCtr="0">
            <a:noAutofit/>
          </a:bodyPr>
          <a:lstStyle/>
          <a:p>
            <a:pPr lvl="0"/>
            <a:r>
              <a:rPr lang="en-SG" sz="1600" dirty="0">
                <a:latin typeface="Source Sans Pro ExtraLight"/>
                <a:ea typeface="Source Sans Pro ExtraLight"/>
                <a:cs typeface="Source Sans Pro ExtraLight"/>
                <a:sym typeface="Source Sans Pro ExtraLight"/>
              </a:rPr>
              <a:t>Research analysis suggests that universal vaccination against the West Nile Virus would unlikely result in societal monetary savings unless disease incidence increases drastically. </a:t>
            </a:r>
          </a:p>
          <a:p>
            <a:pPr lvl="0"/>
            <a:endParaRPr lang="en-SG" sz="1600" dirty="0">
              <a:latin typeface="Source Sans Pro ExtraLight"/>
              <a:ea typeface="Source Sans Pro ExtraLight"/>
              <a:cs typeface="Source Sans Pro ExtraLight"/>
              <a:sym typeface="Source Sans Pro ExtraLight"/>
            </a:endParaRPr>
          </a:p>
          <a:p>
            <a:pPr lvl="0"/>
            <a:r>
              <a:rPr lang="en-SG" sz="1600" dirty="0">
                <a:latin typeface="Source Sans Pro ExtraLight"/>
                <a:ea typeface="Source Sans Pro ExtraLight"/>
                <a:cs typeface="Source Sans Pro ExtraLight"/>
                <a:sym typeface="Source Sans Pro ExtraLight"/>
              </a:rPr>
              <a:t>Hence, </a:t>
            </a:r>
            <a:r>
              <a:rPr lang="en-SG" sz="1600" b="1" dirty="0">
                <a:latin typeface="Source Sans Pro ExtraLight"/>
                <a:ea typeface="Source Sans Pro ExtraLight"/>
                <a:cs typeface="Source Sans Pro ExtraLight"/>
                <a:sym typeface="Source Sans Pro ExtraLight"/>
              </a:rPr>
              <a:t>spraying is still the best method</a:t>
            </a:r>
            <a:endParaRPr sz="1600" b="0" i="0" u="none" strike="noStrike" cap="none" dirty="0">
              <a:solidFill>
                <a:srgbClr val="000000"/>
              </a:solidFill>
              <a:latin typeface="Source Sans Pro ExtraLight"/>
              <a:ea typeface="Source Sans Pro ExtraLight"/>
              <a:cs typeface="Source Sans Pro ExtraLight"/>
              <a:sym typeface="Source Sans Pro ExtraLight"/>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Source Sans Pro ExtraLight"/>
              <a:ea typeface="Source Sans Pro ExtraLight"/>
              <a:cs typeface="Source Sans Pro ExtraLight"/>
              <a:sym typeface="Source Sans Pro ExtraLight"/>
            </a:endParaRPr>
          </a:p>
        </p:txBody>
      </p:sp>
      <p:pic>
        <p:nvPicPr>
          <p:cNvPr id="710" name="Google Shape;710;p40"/>
          <p:cNvPicPr preferRelativeResize="0"/>
          <p:nvPr/>
        </p:nvPicPr>
        <p:blipFill rotWithShape="1">
          <a:blip r:embed="rId3">
            <a:alphaModFix/>
          </a:blip>
          <a:srcRect/>
          <a:stretch/>
        </p:blipFill>
        <p:spPr>
          <a:xfrm>
            <a:off x="395068" y="1255887"/>
            <a:ext cx="4341318" cy="2713162"/>
          </a:xfrm>
          <a:prstGeom prst="rect">
            <a:avLst/>
          </a:prstGeom>
          <a:noFill/>
          <a:ln>
            <a:noFill/>
          </a:ln>
        </p:spPr>
      </p:pic>
    </p:spTree>
    <p:extLst>
      <p:ext uri="{BB962C8B-B14F-4D97-AF65-F5344CB8AC3E}">
        <p14:creationId xmlns:p14="http://schemas.microsoft.com/office/powerpoint/2010/main" val="1752609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44"/>
          <p:cNvSpPr/>
          <p:nvPr/>
        </p:nvSpPr>
        <p:spPr>
          <a:xfrm>
            <a:off x="0" y="0"/>
            <a:ext cx="9144000" cy="5143600"/>
          </a:xfrm>
          <a:prstGeom prst="rect">
            <a:avLst/>
          </a:prstGeom>
          <a:solidFill>
            <a:srgbClr val="131925"/>
          </a:solid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38" name="Google Shape;738;p44"/>
          <p:cNvPicPr preferRelativeResize="0"/>
          <p:nvPr/>
        </p:nvPicPr>
        <p:blipFill rotWithShape="1">
          <a:blip r:embed="rId3">
            <a:alphaModFix/>
          </a:blip>
          <a:srcRect/>
          <a:stretch/>
        </p:blipFill>
        <p:spPr>
          <a:xfrm>
            <a:off x="417765" y="224790"/>
            <a:ext cx="8175625" cy="3270250"/>
          </a:xfrm>
          <a:prstGeom prst="rect">
            <a:avLst/>
          </a:prstGeom>
          <a:noFill/>
          <a:ln>
            <a:noFill/>
          </a:ln>
        </p:spPr>
      </p:pic>
      <p:sp>
        <p:nvSpPr>
          <p:cNvPr id="739" name="Google Shape;739;p44"/>
          <p:cNvSpPr txBox="1">
            <a:spLocks noGrp="1"/>
          </p:cNvSpPr>
          <p:nvPr>
            <p:ph type="body" idx="1"/>
          </p:nvPr>
        </p:nvSpPr>
        <p:spPr>
          <a:xfrm>
            <a:off x="1453527" y="3750670"/>
            <a:ext cx="6104100" cy="81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600"/>
              </a:spcBef>
              <a:spcAft>
                <a:spcPts val="0"/>
              </a:spcAft>
              <a:buSzPts val="3000"/>
              <a:buNone/>
            </a:pPr>
            <a:r>
              <a:rPr lang="en-SG">
                <a:solidFill>
                  <a:schemeClr val="lt1"/>
                </a:solidFill>
              </a:rPr>
              <a:t>If you think you are too small to be effective, you have never been in the dark with a mosquito</a:t>
            </a:r>
            <a:endParaRPr>
              <a:solidFill>
                <a:schemeClr val="lt1"/>
              </a:solidFill>
            </a:endParaRPr>
          </a:p>
        </p:txBody>
      </p:sp>
      <p:sp>
        <p:nvSpPr>
          <p:cNvPr id="740" name="Google Shape;740;p44"/>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5"/>
          <p:cNvSpPr txBox="1">
            <a:spLocks noGrp="1"/>
          </p:cNvSpPr>
          <p:nvPr>
            <p:ph type="ctrTitle" idx="4294967295"/>
          </p:nvPr>
        </p:nvSpPr>
        <p:spPr>
          <a:xfrm>
            <a:off x="1275150" y="1278550"/>
            <a:ext cx="6593700" cy="1159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Oswald"/>
              <a:buNone/>
            </a:pPr>
            <a:r>
              <a:rPr lang="en-SG" sz="10000" b="1" i="0" u="none" strike="noStrike" cap="none">
                <a:solidFill>
                  <a:schemeClr val="accent1"/>
                </a:solidFill>
                <a:latin typeface="Oswald"/>
                <a:ea typeface="Oswald"/>
                <a:cs typeface="Oswald"/>
                <a:sym typeface="Oswald"/>
              </a:rPr>
              <a:t>THANKS!</a:t>
            </a:r>
            <a:endParaRPr sz="10000" b="1" i="0" u="none" strike="noStrike" cap="none">
              <a:solidFill>
                <a:schemeClr val="accent1"/>
              </a:solidFill>
              <a:latin typeface="Oswald"/>
              <a:ea typeface="Oswald"/>
              <a:cs typeface="Oswald"/>
              <a:sym typeface="Oswald"/>
            </a:endParaRPr>
          </a:p>
        </p:txBody>
      </p:sp>
      <p:sp>
        <p:nvSpPr>
          <p:cNvPr id="746" name="Google Shape;746;p45"/>
          <p:cNvSpPr txBox="1">
            <a:spLocks noGrp="1"/>
          </p:cNvSpPr>
          <p:nvPr>
            <p:ph type="subTitle" idx="4294967295"/>
          </p:nvPr>
        </p:nvSpPr>
        <p:spPr>
          <a:xfrm>
            <a:off x="1275150" y="2325749"/>
            <a:ext cx="6593700" cy="168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chemeClr val="dk1"/>
              </a:buClr>
              <a:buSzPts val="2000"/>
              <a:buFont typeface="Source Sans Pro"/>
              <a:buNone/>
            </a:pPr>
            <a:r>
              <a:rPr lang="en-SG" sz="3600" b="1" i="0" u="none" strike="noStrike" cap="none">
                <a:solidFill>
                  <a:schemeClr val="dk1"/>
                </a:solidFill>
                <a:latin typeface="Source Sans Pro"/>
                <a:ea typeface="Source Sans Pro"/>
                <a:cs typeface="Source Sans Pro"/>
                <a:sym typeface="Source Sans Pro"/>
              </a:rPr>
              <a:t>Any questions?</a:t>
            </a:r>
            <a:endParaRPr sz="3600" b="1" i="0" u="none" strike="noStrike" cap="none">
              <a:solidFill>
                <a:schemeClr val="dk1"/>
              </a:solidFill>
              <a:latin typeface="Source Sans Pro"/>
              <a:ea typeface="Source Sans Pro"/>
              <a:cs typeface="Source Sans Pro"/>
              <a:sym typeface="Source Sans Pro"/>
            </a:endParaRPr>
          </a:p>
          <a:p>
            <a:pPr marL="0" marR="0" lvl="0" indent="0" algn="ctr" rtl="0">
              <a:lnSpc>
                <a:spcPct val="100000"/>
              </a:lnSpc>
              <a:spcBef>
                <a:spcPts val="600"/>
              </a:spcBef>
              <a:spcAft>
                <a:spcPts val="0"/>
              </a:spcAft>
              <a:buClr>
                <a:schemeClr val="dk1"/>
              </a:buClr>
              <a:buSzPts val="2000"/>
              <a:buFont typeface="Source Sans Pro"/>
              <a:buNone/>
            </a:pPr>
            <a:endParaRPr sz="3600" b="1" i="0" u="none" strike="noStrike" cap="none">
              <a:solidFill>
                <a:schemeClr val="dk1"/>
              </a:solidFill>
              <a:latin typeface="Source Sans Pro"/>
              <a:ea typeface="Source Sans Pro"/>
              <a:cs typeface="Source Sans Pro"/>
              <a:sym typeface="Source Sans Pro"/>
            </a:endParaRPr>
          </a:p>
        </p:txBody>
      </p:sp>
      <p:sp>
        <p:nvSpPr>
          <p:cNvPr id="747" name="Google Shape;747;p45"/>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2"/>
          <p:cNvSpPr txBox="1">
            <a:spLocks noGrp="1"/>
          </p:cNvSpPr>
          <p:nvPr>
            <p:ph type="ctrTitle"/>
          </p:nvPr>
        </p:nvSpPr>
        <p:spPr>
          <a:xfrm>
            <a:off x="2309350" y="3265463"/>
            <a:ext cx="5214600" cy="1159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SG" dirty="0"/>
              <a:t>Appendix</a:t>
            </a:r>
            <a:endParaRPr dirty="0"/>
          </a:p>
        </p:txBody>
      </p:sp>
      <p:sp>
        <p:nvSpPr>
          <p:cNvPr id="725" name="Google Shape;725;p4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43</a:t>
            </a:fld>
            <a:endParaRPr/>
          </a:p>
        </p:txBody>
      </p:sp>
      <p:sp>
        <p:nvSpPr>
          <p:cNvPr id="726" name="Google Shape;726;p42"/>
          <p:cNvSpPr/>
          <p:nvPr/>
        </p:nvSpPr>
        <p:spPr>
          <a:xfrm>
            <a:off x="262758" y="1185125"/>
            <a:ext cx="2386800" cy="2385849"/>
          </a:xfrm>
          <a:prstGeom prst="ellipse">
            <a:avLst/>
          </a:prstGeom>
          <a:blipFill rotWithShape="1">
            <a:blip r:embed="rId3">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65381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1047750" y="182181"/>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Logistic Regression</a:t>
            </a:r>
            <a:endParaRPr/>
          </a:p>
        </p:txBody>
      </p:sp>
      <p:sp>
        <p:nvSpPr>
          <p:cNvPr id="759" name="Google Shape;759;p47"/>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44</a:t>
            </a:fld>
            <a:endParaRPr/>
          </a:p>
        </p:txBody>
      </p:sp>
      <p:sp>
        <p:nvSpPr>
          <p:cNvPr id="760" name="Google Shape;760;p47"/>
          <p:cNvSpPr txBox="1"/>
          <p:nvPr/>
        </p:nvSpPr>
        <p:spPr>
          <a:xfrm>
            <a:off x="926264" y="897981"/>
            <a:ext cx="7630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p:txBody>
      </p:sp>
      <p:pic>
        <p:nvPicPr>
          <p:cNvPr id="761" name="Google Shape;761;p47"/>
          <p:cNvPicPr preferRelativeResize="0"/>
          <p:nvPr/>
        </p:nvPicPr>
        <p:blipFill>
          <a:blip r:embed="rId3">
            <a:alphaModFix/>
          </a:blip>
          <a:stretch>
            <a:fillRect/>
          </a:stretch>
        </p:blipFill>
        <p:spPr>
          <a:xfrm>
            <a:off x="426488" y="957751"/>
            <a:ext cx="8696325" cy="1266825"/>
          </a:xfrm>
          <a:prstGeom prst="rect">
            <a:avLst/>
          </a:prstGeom>
          <a:noFill/>
          <a:ln>
            <a:noFill/>
          </a:ln>
        </p:spPr>
      </p:pic>
      <p:pic>
        <p:nvPicPr>
          <p:cNvPr id="762" name="Google Shape;762;p47"/>
          <p:cNvPicPr preferRelativeResize="0"/>
          <p:nvPr/>
        </p:nvPicPr>
        <p:blipFill>
          <a:blip r:embed="rId4">
            <a:alphaModFix/>
          </a:blip>
          <a:stretch>
            <a:fillRect/>
          </a:stretch>
        </p:blipFill>
        <p:spPr>
          <a:xfrm>
            <a:off x="504175" y="2284350"/>
            <a:ext cx="4916950" cy="1968575"/>
          </a:xfrm>
          <a:prstGeom prst="rect">
            <a:avLst/>
          </a:prstGeom>
          <a:noFill/>
          <a:ln>
            <a:noFill/>
          </a:ln>
        </p:spPr>
      </p:pic>
      <p:sp>
        <p:nvSpPr>
          <p:cNvPr id="763" name="Google Shape;763;p47"/>
          <p:cNvSpPr/>
          <p:nvPr/>
        </p:nvSpPr>
        <p:spPr>
          <a:xfrm>
            <a:off x="467600" y="1566850"/>
            <a:ext cx="3309600" cy="2013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047750" y="539533"/>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Stochastic Gradient Descent</a:t>
            </a:r>
            <a:br>
              <a:rPr lang="en-SG" b="0"/>
            </a:br>
            <a:endParaRPr/>
          </a:p>
        </p:txBody>
      </p:sp>
      <p:sp>
        <p:nvSpPr>
          <p:cNvPr id="769" name="Google Shape;769;p48"/>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45</a:t>
            </a:fld>
            <a:endParaRPr/>
          </a:p>
        </p:txBody>
      </p:sp>
      <p:sp>
        <p:nvSpPr>
          <p:cNvPr id="770" name="Google Shape;770;p48"/>
          <p:cNvSpPr txBox="1"/>
          <p:nvPr/>
        </p:nvSpPr>
        <p:spPr>
          <a:xfrm>
            <a:off x="746234" y="966953"/>
            <a:ext cx="76620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Source Sans Pro ExtraLight"/>
              <a:ea typeface="Source Sans Pro ExtraLight"/>
              <a:cs typeface="Source Sans Pro ExtraLight"/>
              <a:sym typeface="Source Sans Pro ExtraLight"/>
            </a:endParaRPr>
          </a:p>
        </p:txBody>
      </p:sp>
      <p:pic>
        <p:nvPicPr>
          <p:cNvPr id="771" name="Google Shape;771;p48"/>
          <p:cNvPicPr preferRelativeResize="0"/>
          <p:nvPr/>
        </p:nvPicPr>
        <p:blipFill>
          <a:blip r:embed="rId3">
            <a:alphaModFix/>
          </a:blip>
          <a:stretch>
            <a:fillRect/>
          </a:stretch>
        </p:blipFill>
        <p:spPr>
          <a:xfrm>
            <a:off x="429025" y="978517"/>
            <a:ext cx="6667500" cy="1219200"/>
          </a:xfrm>
          <a:prstGeom prst="rect">
            <a:avLst/>
          </a:prstGeom>
          <a:noFill/>
          <a:ln>
            <a:noFill/>
          </a:ln>
        </p:spPr>
      </p:pic>
      <p:pic>
        <p:nvPicPr>
          <p:cNvPr id="772" name="Google Shape;772;p48"/>
          <p:cNvPicPr preferRelativeResize="0"/>
          <p:nvPr/>
        </p:nvPicPr>
        <p:blipFill>
          <a:blip r:embed="rId4">
            <a:alphaModFix/>
          </a:blip>
          <a:stretch>
            <a:fillRect/>
          </a:stretch>
        </p:blipFill>
        <p:spPr>
          <a:xfrm>
            <a:off x="500150" y="2301425"/>
            <a:ext cx="4622175" cy="1861950"/>
          </a:xfrm>
          <a:prstGeom prst="rect">
            <a:avLst/>
          </a:prstGeom>
          <a:noFill/>
          <a:ln>
            <a:noFill/>
          </a:ln>
        </p:spPr>
      </p:pic>
      <p:sp>
        <p:nvSpPr>
          <p:cNvPr id="773" name="Google Shape;773;p48"/>
          <p:cNvSpPr/>
          <p:nvPr/>
        </p:nvSpPr>
        <p:spPr>
          <a:xfrm>
            <a:off x="467600" y="1526975"/>
            <a:ext cx="3623700" cy="165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49"/>
          <p:cNvSpPr txBox="1">
            <a:spLocks noGrp="1"/>
          </p:cNvSpPr>
          <p:nvPr>
            <p:ph type="title"/>
          </p:nvPr>
        </p:nvSpPr>
        <p:spPr>
          <a:xfrm>
            <a:off x="1047750" y="529022"/>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Bagging Classifier</a:t>
            </a:r>
            <a:br>
              <a:rPr lang="en-SG" b="0"/>
            </a:br>
            <a:endParaRPr/>
          </a:p>
        </p:txBody>
      </p:sp>
      <p:sp>
        <p:nvSpPr>
          <p:cNvPr id="779" name="Google Shape;779;p4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46</a:t>
            </a:fld>
            <a:endParaRPr/>
          </a:p>
        </p:txBody>
      </p:sp>
      <p:sp>
        <p:nvSpPr>
          <p:cNvPr id="780" name="Google Shape;780;p49"/>
          <p:cNvSpPr txBox="1"/>
          <p:nvPr/>
        </p:nvSpPr>
        <p:spPr>
          <a:xfrm>
            <a:off x="1047750" y="1040525"/>
            <a:ext cx="72765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Source Sans Pro ExtraLight"/>
              <a:ea typeface="Source Sans Pro ExtraLight"/>
              <a:cs typeface="Source Sans Pro ExtraLight"/>
              <a:sym typeface="Source Sans Pro ExtraLight"/>
            </a:endParaRPr>
          </a:p>
        </p:txBody>
      </p:sp>
      <p:pic>
        <p:nvPicPr>
          <p:cNvPr id="781" name="Google Shape;781;p49"/>
          <p:cNvPicPr preferRelativeResize="0"/>
          <p:nvPr/>
        </p:nvPicPr>
        <p:blipFill>
          <a:blip r:embed="rId3">
            <a:alphaModFix/>
          </a:blip>
          <a:stretch>
            <a:fillRect/>
          </a:stretch>
        </p:blipFill>
        <p:spPr>
          <a:xfrm>
            <a:off x="476250" y="999014"/>
            <a:ext cx="7886700" cy="1066800"/>
          </a:xfrm>
          <a:prstGeom prst="rect">
            <a:avLst/>
          </a:prstGeom>
          <a:noFill/>
          <a:ln>
            <a:noFill/>
          </a:ln>
        </p:spPr>
      </p:pic>
      <p:pic>
        <p:nvPicPr>
          <p:cNvPr id="782" name="Google Shape;782;p49"/>
          <p:cNvPicPr preferRelativeResize="0"/>
          <p:nvPr/>
        </p:nvPicPr>
        <p:blipFill>
          <a:blip r:embed="rId4">
            <a:alphaModFix/>
          </a:blip>
          <a:stretch>
            <a:fillRect/>
          </a:stretch>
        </p:blipFill>
        <p:spPr>
          <a:xfrm>
            <a:off x="415125" y="2178925"/>
            <a:ext cx="5422475" cy="2117450"/>
          </a:xfrm>
          <a:prstGeom prst="rect">
            <a:avLst/>
          </a:prstGeom>
          <a:noFill/>
          <a:ln>
            <a:noFill/>
          </a:ln>
        </p:spPr>
      </p:pic>
      <p:sp>
        <p:nvSpPr>
          <p:cNvPr id="783" name="Google Shape;783;p49"/>
          <p:cNvSpPr/>
          <p:nvPr/>
        </p:nvSpPr>
        <p:spPr>
          <a:xfrm>
            <a:off x="467600" y="1414450"/>
            <a:ext cx="3309600" cy="2013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50"/>
          <p:cNvSpPr txBox="1">
            <a:spLocks noGrp="1"/>
          </p:cNvSpPr>
          <p:nvPr>
            <p:ph type="title"/>
          </p:nvPr>
        </p:nvSpPr>
        <p:spPr>
          <a:xfrm>
            <a:off x="1047750" y="371367"/>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Random Forest Classifier</a:t>
            </a:r>
            <a:br>
              <a:rPr lang="en-SG" b="0"/>
            </a:br>
            <a:endParaRPr/>
          </a:p>
        </p:txBody>
      </p:sp>
      <p:sp>
        <p:nvSpPr>
          <p:cNvPr id="789" name="Google Shape;789;p5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47</a:t>
            </a:fld>
            <a:endParaRPr/>
          </a:p>
        </p:txBody>
      </p:sp>
      <p:sp>
        <p:nvSpPr>
          <p:cNvPr id="790" name="Google Shape;790;p50"/>
          <p:cNvSpPr txBox="1"/>
          <p:nvPr/>
        </p:nvSpPr>
        <p:spPr>
          <a:xfrm>
            <a:off x="882870" y="851339"/>
            <a:ext cx="73572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Source Sans Pro ExtraLight"/>
              <a:ea typeface="Source Sans Pro ExtraLight"/>
              <a:cs typeface="Source Sans Pro ExtraLight"/>
              <a:sym typeface="Source Sans Pro ExtraLight"/>
            </a:endParaRPr>
          </a:p>
        </p:txBody>
      </p:sp>
      <p:pic>
        <p:nvPicPr>
          <p:cNvPr id="791" name="Google Shape;791;p50"/>
          <p:cNvPicPr preferRelativeResize="0"/>
          <p:nvPr/>
        </p:nvPicPr>
        <p:blipFill>
          <a:blip r:embed="rId3">
            <a:alphaModFix/>
          </a:blip>
          <a:stretch>
            <a:fillRect/>
          </a:stretch>
        </p:blipFill>
        <p:spPr>
          <a:xfrm>
            <a:off x="460625" y="962046"/>
            <a:ext cx="7886700" cy="1200150"/>
          </a:xfrm>
          <a:prstGeom prst="rect">
            <a:avLst/>
          </a:prstGeom>
          <a:noFill/>
          <a:ln>
            <a:noFill/>
          </a:ln>
        </p:spPr>
      </p:pic>
      <p:pic>
        <p:nvPicPr>
          <p:cNvPr id="792" name="Google Shape;792;p50"/>
          <p:cNvPicPr preferRelativeResize="0"/>
          <p:nvPr/>
        </p:nvPicPr>
        <p:blipFill>
          <a:blip r:embed="rId4">
            <a:alphaModFix/>
          </a:blip>
          <a:stretch>
            <a:fillRect/>
          </a:stretch>
        </p:blipFill>
        <p:spPr>
          <a:xfrm>
            <a:off x="429000" y="2162196"/>
            <a:ext cx="5229225" cy="2124075"/>
          </a:xfrm>
          <a:prstGeom prst="rect">
            <a:avLst/>
          </a:prstGeom>
          <a:noFill/>
          <a:ln>
            <a:noFill/>
          </a:ln>
        </p:spPr>
      </p:pic>
      <p:sp>
        <p:nvSpPr>
          <p:cNvPr id="793" name="Google Shape;793;p50"/>
          <p:cNvSpPr/>
          <p:nvPr/>
        </p:nvSpPr>
        <p:spPr>
          <a:xfrm>
            <a:off x="467600" y="1414450"/>
            <a:ext cx="3397200" cy="2013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51"/>
          <p:cNvSpPr txBox="1">
            <a:spLocks noGrp="1"/>
          </p:cNvSpPr>
          <p:nvPr>
            <p:ph type="title"/>
          </p:nvPr>
        </p:nvSpPr>
        <p:spPr>
          <a:xfrm>
            <a:off x="1047750" y="497491"/>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AdaBoost Classifier</a:t>
            </a:r>
            <a:br>
              <a:rPr lang="en-SG" b="0"/>
            </a:br>
            <a:endParaRPr/>
          </a:p>
        </p:txBody>
      </p:sp>
      <p:sp>
        <p:nvSpPr>
          <p:cNvPr id="799" name="Google Shape;799;p5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48</a:t>
            </a:fld>
            <a:endParaRPr/>
          </a:p>
        </p:txBody>
      </p:sp>
      <p:pic>
        <p:nvPicPr>
          <p:cNvPr id="800" name="Google Shape;800;p51"/>
          <p:cNvPicPr preferRelativeResize="0"/>
          <p:nvPr/>
        </p:nvPicPr>
        <p:blipFill>
          <a:blip r:embed="rId3">
            <a:alphaModFix/>
          </a:blip>
          <a:stretch>
            <a:fillRect/>
          </a:stretch>
        </p:blipFill>
        <p:spPr>
          <a:xfrm>
            <a:off x="526500" y="1052076"/>
            <a:ext cx="8419276" cy="1210025"/>
          </a:xfrm>
          <a:prstGeom prst="rect">
            <a:avLst/>
          </a:prstGeom>
          <a:noFill/>
          <a:ln>
            <a:noFill/>
          </a:ln>
        </p:spPr>
      </p:pic>
      <p:pic>
        <p:nvPicPr>
          <p:cNvPr id="801" name="Google Shape;801;p51"/>
          <p:cNvPicPr preferRelativeResize="0"/>
          <p:nvPr/>
        </p:nvPicPr>
        <p:blipFill>
          <a:blip r:embed="rId4">
            <a:alphaModFix/>
          </a:blip>
          <a:stretch>
            <a:fillRect/>
          </a:stretch>
        </p:blipFill>
        <p:spPr>
          <a:xfrm>
            <a:off x="584700" y="2341649"/>
            <a:ext cx="4836425" cy="2035925"/>
          </a:xfrm>
          <a:prstGeom prst="rect">
            <a:avLst/>
          </a:prstGeom>
          <a:noFill/>
          <a:ln>
            <a:noFill/>
          </a:ln>
        </p:spPr>
      </p:pic>
      <p:sp>
        <p:nvSpPr>
          <p:cNvPr id="802" name="Google Shape;802;p51"/>
          <p:cNvSpPr/>
          <p:nvPr/>
        </p:nvSpPr>
        <p:spPr>
          <a:xfrm>
            <a:off x="543800" y="1614650"/>
            <a:ext cx="3309600" cy="153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2"/>
          <p:cNvSpPr txBox="1">
            <a:spLocks noGrp="1"/>
          </p:cNvSpPr>
          <p:nvPr>
            <p:ph type="title"/>
          </p:nvPr>
        </p:nvSpPr>
        <p:spPr>
          <a:xfrm>
            <a:off x="1027430" y="146444"/>
            <a:ext cx="6996600" cy="71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Gradient Boosting Classifier</a:t>
            </a:r>
            <a:endParaRPr/>
          </a:p>
        </p:txBody>
      </p:sp>
      <p:sp>
        <p:nvSpPr>
          <p:cNvPr id="808" name="Google Shape;808;p5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49</a:t>
            </a:fld>
            <a:endParaRPr/>
          </a:p>
        </p:txBody>
      </p:sp>
      <p:sp>
        <p:nvSpPr>
          <p:cNvPr id="809" name="Google Shape;809;p52"/>
          <p:cNvSpPr txBox="1"/>
          <p:nvPr/>
        </p:nvSpPr>
        <p:spPr>
          <a:xfrm>
            <a:off x="508000" y="863599"/>
            <a:ext cx="7833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Source Sans Pro ExtraLight"/>
              <a:ea typeface="Source Sans Pro ExtraLight"/>
              <a:cs typeface="Source Sans Pro ExtraLight"/>
              <a:sym typeface="Source Sans Pro ExtraLight"/>
            </a:endParaRPr>
          </a:p>
        </p:txBody>
      </p:sp>
      <p:pic>
        <p:nvPicPr>
          <p:cNvPr id="810" name="Google Shape;810;p52"/>
          <p:cNvPicPr preferRelativeResize="0"/>
          <p:nvPr/>
        </p:nvPicPr>
        <p:blipFill>
          <a:blip r:embed="rId3">
            <a:alphaModFix/>
          </a:blip>
          <a:stretch>
            <a:fillRect/>
          </a:stretch>
        </p:blipFill>
        <p:spPr>
          <a:xfrm>
            <a:off x="400050" y="1059376"/>
            <a:ext cx="8597900" cy="1214925"/>
          </a:xfrm>
          <a:prstGeom prst="rect">
            <a:avLst/>
          </a:prstGeom>
          <a:noFill/>
          <a:ln>
            <a:noFill/>
          </a:ln>
        </p:spPr>
      </p:pic>
      <p:pic>
        <p:nvPicPr>
          <p:cNvPr id="811" name="Google Shape;811;p52"/>
          <p:cNvPicPr preferRelativeResize="0"/>
          <p:nvPr/>
        </p:nvPicPr>
        <p:blipFill>
          <a:blip r:embed="rId4">
            <a:alphaModFix/>
          </a:blip>
          <a:stretch>
            <a:fillRect/>
          </a:stretch>
        </p:blipFill>
        <p:spPr>
          <a:xfrm>
            <a:off x="508000" y="2389325"/>
            <a:ext cx="4935050" cy="1983000"/>
          </a:xfrm>
          <a:prstGeom prst="rect">
            <a:avLst/>
          </a:prstGeom>
          <a:noFill/>
          <a:ln>
            <a:noFill/>
          </a:ln>
        </p:spPr>
      </p:pic>
      <p:sp>
        <p:nvSpPr>
          <p:cNvPr id="812" name="Google Shape;812;p52"/>
          <p:cNvSpPr/>
          <p:nvPr/>
        </p:nvSpPr>
        <p:spPr>
          <a:xfrm>
            <a:off x="391400" y="1643050"/>
            <a:ext cx="3309600" cy="2013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4"/>
          <p:cNvSpPr txBox="1">
            <a:spLocks noGrp="1"/>
          </p:cNvSpPr>
          <p:nvPr>
            <p:ph type="title"/>
          </p:nvPr>
        </p:nvSpPr>
        <p:spPr>
          <a:xfrm>
            <a:off x="975410" y="1174937"/>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a:t>Species of Culex mosquitoes</a:t>
            </a:r>
            <a:endParaRPr>
              <a:solidFill>
                <a:srgbClr val="3C78D8"/>
              </a:solidFill>
            </a:endParaRPr>
          </a:p>
        </p:txBody>
      </p:sp>
      <p:sp>
        <p:nvSpPr>
          <p:cNvPr id="410" name="Google Shape;410;p14"/>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5</a:t>
            </a:fld>
            <a:endParaRPr/>
          </a:p>
        </p:txBody>
      </p:sp>
      <p:grpSp>
        <p:nvGrpSpPr>
          <p:cNvPr id="411" name="Google Shape;411;p14"/>
          <p:cNvGrpSpPr/>
          <p:nvPr/>
        </p:nvGrpSpPr>
        <p:grpSpPr>
          <a:xfrm>
            <a:off x="452996" y="2218768"/>
            <a:ext cx="8071753" cy="1280389"/>
            <a:chOff x="381000" y="1508440"/>
            <a:chExt cx="8071753" cy="1280389"/>
          </a:xfrm>
        </p:grpSpPr>
        <p:sp>
          <p:nvSpPr>
            <p:cNvPr id="412" name="Google Shape;412;p14"/>
            <p:cNvSpPr/>
            <p:nvPr/>
          </p:nvSpPr>
          <p:spPr>
            <a:xfrm>
              <a:off x="381000" y="2467898"/>
              <a:ext cx="1120820"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Pipiens</a:t>
              </a:r>
              <a:endParaRPr sz="1200" b="0" i="0" u="none" strike="noStrike" cap="none">
                <a:solidFill>
                  <a:srgbClr val="000000"/>
                </a:solidFill>
                <a:latin typeface="Arial"/>
                <a:ea typeface="Arial"/>
                <a:cs typeface="Arial"/>
                <a:sym typeface="Arial"/>
              </a:endParaRPr>
            </a:p>
          </p:txBody>
        </p:sp>
        <p:grpSp>
          <p:nvGrpSpPr>
            <p:cNvPr id="413" name="Google Shape;413;p14"/>
            <p:cNvGrpSpPr/>
            <p:nvPr/>
          </p:nvGrpSpPr>
          <p:grpSpPr>
            <a:xfrm>
              <a:off x="542738" y="1508440"/>
              <a:ext cx="7910015" cy="1280389"/>
              <a:chOff x="542738" y="1508440"/>
              <a:chExt cx="7910015" cy="1280389"/>
            </a:xfrm>
          </p:grpSpPr>
          <p:sp>
            <p:nvSpPr>
              <p:cNvPr id="414" name="Google Shape;414;p14"/>
              <p:cNvSpPr/>
              <p:nvPr/>
            </p:nvSpPr>
            <p:spPr>
              <a:xfrm>
                <a:off x="1781512" y="2488240"/>
                <a:ext cx="126669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Restuans</a:t>
                </a:r>
                <a:endParaRPr sz="1200" b="0" i="0" u="none" strike="noStrike" cap="none">
                  <a:solidFill>
                    <a:srgbClr val="000000"/>
                  </a:solidFill>
                  <a:latin typeface="Arial"/>
                  <a:ea typeface="Arial"/>
                  <a:cs typeface="Arial"/>
                  <a:sym typeface="Arial"/>
                </a:endParaRPr>
              </a:p>
            </p:txBody>
          </p:sp>
          <p:sp>
            <p:nvSpPr>
              <p:cNvPr id="415" name="Google Shape;415;p14"/>
              <p:cNvSpPr/>
              <p:nvPr/>
            </p:nvSpPr>
            <p:spPr>
              <a:xfrm>
                <a:off x="3175000" y="2488964"/>
                <a:ext cx="1225015"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Territans</a:t>
                </a:r>
                <a:endParaRPr sz="1200" b="0" i="0" u="none" strike="noStrike" cap="none">
                  <a:solidFill>
                    <a:srgbClr val="000000"/>
                  </a:solidFill>
                  <a:latin typeface="Arial"/>
                  <a:ea typeface="Arial"/>
                  <a:cs typeface="Arial"/>
                  <a:sym typeface="Arial"/>
                </a:endParaRPr>
              </a:p>
            </p:txBody>
          </p:sp>
          <p:sp>
            <p:nvSpPr>
              <p:cNvPr id="416" name="Google Shape;416;p14"/>
              <p:cNvSpPr/>
              <p:nvPr/>
            </p:nvSpPr>
            <p:spPr>
              <a:xfrm>
                <a:off x="4716540" y="1534596"/>
                <a:ext cx="896112" cy="870477"/>
              </a:xfrm>
              <a:prstGeom prst="ellipse">
                <a:avLst/>
              </a:prstGeom>
              <a:blipFill rotWithShape="1">
                <a:blip r:embed="rId3">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7" name="Google Shape;417;p14"/>
              <p:cNvSpPr/>
              <p:nvPr/>
            </p:nvSpPr>
            <p:spPr>
              <a:xfrm>
                <a:off x="3307214" y="1529327"/>
                <a:ext cx="896112" cy="870477"/>
              </a:xfrm>
              <a:prstGeom prst="ellipse">
                <a:avLst/>
              </a:prstGeom>
              <a:blipFill rotWithShape="1">
                <a:blip r:embed="rId4">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8" name="Google Shape;418;p14"/>
              <p:cNvSpPr/>
              <p:nvPr/>
            </p:nvSpPr>
            <p:spPr>
              <a:xfrm>
                <a:off x="1940210" y="1534596"/>
                <a:ext cx="896112" cy="870477"/>
              </a:xfrm>
              <a:prstGeom prst="ellipse">
                <a:avLst/>
              </a:prstGeom>
              <a:blipFill rotWithShape="1">
                <a:blip r:embed="rId5">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9" name="Google Shape;419;p14"/>
              <p:cNvSpPr/>
              <p:nvPr/>
            </p:nvSpPr>
            <p:spPr>
              <a:xfrm>
                <a:off x="542738" y="1534597"/>
                <a:ext cx="896112" cy="870477"/>
              </a:xfrm>
              <a:prstGeom prst="ellipse">
                <a:avLst/>
              </a:prstGeom>
              <a:blipFill rotWithShape="1">
                <a:blip r:embed="rId6">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0" name="Google Shape;420;p14"/>
              <p:cNvSpPr/>
              <p:nvPr/>
            </p:nvSpPr>
            <p:spPr>
              <a:xfrm>
                <a:off x="4575512" y="2488964"/>
                <a:ext cx="1156086"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Tarsalis</a:t>
                </a:r>
                <a:endParaRPr sz="1200" b="0" i="0" u="none" strike="noStrike" cap="none">
                  <a:solidFill>
                    <a:srgbClr val="000000"/>
                  </a:solidFill>
                  <a:latin typeface="Arial"/>
                  <a:ea typeface="Arial"/>
                  <a:cs typeface="Arial"/>
                  <a:sym typeface="Arial"/>
                </a:endParaRPr>
              </a:p>
            </p:txBody>
          </p:sp>
          <p:sp>
            <p:nvSpPr>
              <p:cNvPr id="421" name="Google Shape;421;p14"/>
              <p:cNvSpPr/>
              <p:nvPr/>
            </p:nvSpPr>
            <p:spPr>
              <a:xfrm>
                <a:off x="6049397" y="1540241"/>
                <a:ext cx="896112" cy="870477"/>
              </a:xfrm>
              <a:prstGeom prst="ellipse">
                <a:avLst/>
              </a:prstGeom>
              <a:blipFill rotWithShape="1">
                <a:blip r:embed="rId7">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2" name="Google Shape;422;p14"/>
              <p:cNvSpPr/>
              <p:nvPr/>
            </p:nvSpPr>
            <p:spPr>
              <a:xfrm>
                <a:off x="7382254" y="1508440"/>
                <a:ext cx="896112" cy="870477"/>
              </a:xfrm>
              <a:prstGeom prst="ellipse">
                <a:avLst/>
              </a:prstGeom>
              <a:blipFill rotWithShape="1">
                <a:blip r:embed="rId8">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3" name="Google Shape;423;p14"/>
              <p:cNvSpPr/>
              <p:nvPr/>
            </p:nvSpPr>
            <p:spPr>
              <a:xfrm>
                <a:off x="5852084" y="2505765"/>
                <a:ext cx="129073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Salinarius</a:t>
                </a:r>
                <a:endParaRPr sz="1200" b="0" i="0" u="none" strike="noStrike" cap="none">
                  <a:solidFill>
                    <a:srgbClr val="000000"/>
                  </a:solidFill>
                  <a:latin typeface="Arial"/>
                  <a:ea typeface="Arial"/>
                  <a:cs typeface="Arial"/>
                  <a:sym typeface="Arial"/>
                </a:endParaRPr>
              </a:p>
            </p:txBody>
          </p:sp>
          <p:sp>
            <p:nvSpPr>
              <p:cNvPr id="424" name="Google Shape;424;p14"/>
              <p:cNvSpPr/>
              <p:nvPr/>
            </p:nvSpPr>
            <p:spPr>
              <a:xfrm>
                <a:off x="7227738" y="2511830"/>
                <a:ext cx="1225015"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SG" sz="1200" b="0" i="0" u="none" strike="noStrike" cap="none">
                    <a:solidFill>
                      <a:srgbClr val="000000"/>
                    </a:solidFill>
                    <a:latin typeface="Arial"/>
                    <a:ea typeface="Arial"/>
                    <a:cs typeface="Arial"/>
                    <a:sym typeface="Arial"/>
                  </a:rPr>
                  <a:t>Culex Erraticus</a:t>
                </a:r>
                <a:endParaRPr sz="1200" b="0" i="0" u="none" strike="noStrike" cap="none">
                  <a:solidFill>
                    <a:srgbClr val="000000"/>
                  </a:solidFill>
                  <a:latin typeface="Arial"/>
                  <a:ea typeface="Arial"/>
                  <a:cs typeface="Arial"/>
                  <a:sym typeface="Arial"/>
                </a:endParaRPr>
              </a:p>
            </p:txBody>
          </p:sp>
        </p:grpSp>
      </p:grpSp>
      <p:sp>
        <p:nvSpPr>
          <p:cNvPr id="425" name="Google Shape;425;p14"/>
          <p:cNvSpPr/>
          <p:nvPr/>
        </p:nvSpPr>
        <p:spPr>
          <a:xfrm>
            <a:off x="975410" y="787323"/>
            <a:ext cx="7026927"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SG" sz="1400" b="0" i="0" u="none" strike="noStrike" cap="none">
                <a:solidFill>
                  <a:srgbClr val="202122"/>
                </a:solidFill>
                <a:latin typeface="Arial"/>
                <a:ea typeface="Arial"/>
                <a:cs typeface="Arial"/>
                <a:sym typeface="Arial"/>
              </a:rPr>
              <a:t>West Nile virus is primarily transmitted by mosquitoes, mostly species of Culex.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28B75-40A2-DD43-B5D9-DE8C3B935CDA}"/>
              </a:ext>
            </a:extLst>
          </p:cNvPr>
          <p:cNvSpPr>
            <a:spLocks noGrp="1"/>
          </p:cNvSpPr>
          <p:nvPr>
            <p:ph type="title"/>
          </p:nvPr>
        </p:nvSpPr>
        <p:spPr>
          <a:xfrm>
            <a:off x="1047750" y="0"/>
            <a:ext cx="6996600" cy="715800"/>
          </a:xfrm>
        </p:spPr>
        <p:txBody>
          <a:bodyPr/>
          <a:lstStyle/>
          <a:p>
            <a:pPr lvl="0"/>
            <a:r>
              <a:rPr lang="en-US" dirty="0"/>
              <a:t>Types Of Costs</a:t>
            </a:r>
          </a:p>
        </p:txBody>
      </p:sp>
      <p:sp>
        <p:nvSpPr>
          <p:cNvPr id="3" name="Text Placeholder 2">
            <a:extLst>
              <a:ext uri="{FF2B5EF4-FFF2-40B4-BE49-F238E27FC236}">
                <a16:creationId xmlns:a16="http://schemas.microsoft.com/office/drawing/2014/main" id="{B2EA2044-61FF-4F4B-A944-DDCC3BB18637}"/>
              </a:ext>
            </a:extLst>
          </p:cNvPr>
          <p:cNvSpPr>
            <a:spLocks noGrp="1"/>
          </p:cNvSpPr>
          <p:nvPr>
            <p:ph type="body" idx="1"/>
          </p:nvPr>
        </p:nvSpPr>
        <p:spPr>
          <a:xfrm>
            <a:off x="1099650" y="550700"/>
            <a:ext cx="6996600" cy="3260425"/>
          </a:xfrm>
        </p:spPr>
        <p:txBody>
          <a:bodyPr/>
          <a:lstStyle/>
          <a:p>
            <a:pPr>
              <a:buFont typeface="Arial" panose="020B0604020202020204" pitchFamily="34" charset="0"/>
              <a:buChar char="•"/>
            </a:pPr>
            <a:r>
              <a:rPr lang="en-SG" sz="1400" dirty="0">
                <a:latin typeface="Source Sans Pro ExtraLight"/>
                <a:ea typeface="Source Sans Pro ExtraLight"/>
                <a:cs typeface="Source Sans Pro ExtraLight"/>
                <a:sym typeface="Source Sans Pro ExtraLight"/>
              </a:rPr>
              <a:t>Inpatient Care: average charge of hospital patient discharge database from California’s Office of </a:t>
            </a:r>
            <a:r>
              <a:rPr lang="en-SG" sz="1400" dirty="0" err="1">
                <a:latin typeface="Source Sans Pro ExtraLight"/>
                <a:ea typeface="Source Sans Pro ExtraLight"/>
                <a:cs typeface="Source Sans Pro ExtraLight"/>
                <a:sym typeface="Source Sans Pro ExtraLight"/>
              </a:rPr>
              <a:t>Statewide</a:t>
            </a:r>
            <a:r>
              <a:rPr lang="en-SG" sz="1400" dirty="0">
                <a:latin typeface="Source Sans Pro ExtraLight"/>
                <a:ea typeface="Source Sans Pro ExtraLight"/>
                <a:cs typeface="Source Sans Pro ExtraLight"/>
                <a:sym typeface="Source Sans Pro ExtraLight"/>
              </a:rPr>
              <a:t> Health Planning and Development (OSHPD)</a:t>
            </a:r>
          </a:p>
          <a:p>
            <a:pPr lvl="0">
              <a:buFont typeface="Arial" panose="020B0604020202020204" pitchFamily="34" charset="0"/>
              <a:buChar char="•"/>
            </a:pPr>
            <a:r>
              <a:rPr lang="en-SG" sz="1400" dirty="0">
                <a:latin typeface="Source Sans Pro ExtraLight"/>
                <a:ea typeface="Source Sans Pro ExtraLight"/>
                <a:cs typeface="Source Sans Pro ExtraLight"/>
                <a:sym typeface="Source Sans Pro ExtraLight"/>
              </a:rPr>
              <a:t>Outpatient Care: using the 2002 outpatient costs determined by </a:t>
            </a:r>
            <a:r>
              <a:rPr lang="en-SG" sz="1400" dirty="0" err="1">
                <a:latin typeface="Source Sans Pro ExtraLight"/>
                <a:ea typeface="Source Sans Pro ExtraLight"/>
                <a:cs typeface="Source Sans Pro ExtraLight"/>
                <a:sym typeface="Source Sans Pro ExtraLight"/>
              </a:rPr>
              <a:t>Zohrabian</a:t>
            </a:r>
            <a:r>
              <a:rPr lang="en-SG" sz="1400" dirty="0">
                <a:latin typeface="Source Sans Pro ExtraLight"/>
                <a:ea typeface="Source Sans Pro ExtraLight"/>
                <a:cs typeface="Source Sans Pro ExtraLight"/>
                <a:sym typeface="Source Sans Pro ExtraLight"/>
              </a:rPr>
              <a:t> et al. and updated to 2005 using data from the Consumer Price Index (CPI) for the western United States, obtained from the US Department of </a:t>
            </a:r>
            <a:r>
              <a:rPr lang="en-SG" sz="1400" dirty="0" err="1">
                <a:latin typeface="Source Sans Pro ExtraLight"/>
                <a:ea typeface="Source Sans Pro ExtraLight"/>
                <a:cs typeface="Source Sans Pro ExtraLight"/>
                <a:sym typeface="Source Sans Pro ExtraLight"/>
              </a:rPr>
              <a:t>Labor</a:t>
            </a:r>
            <a:r>
              <a:rPr lang="en-SG" sz="1400" dirty="0">
                <a:latin typeface="Source Sans Pro ExtraLight"/>
                <a:ea typeface="Source Sans Pro ExtraLight"/>
                <a:cs typeface="Source Sans Pro ExtraLight"/>
                <a:sym typeface="Source Sans Pro ExtraLight"/>
              </a:rPr>
              <a:t>, Bureau of </a:t>
            </a:r>
            <a:r>
              <a:rPr lang="en-SG" sz="1400" dirty="0" err="1">
                <a:latin typeface="Source Sans Pro ExtraLight"/>
                <a:ea typeface="Source Sans Pro ExtraLight"/>
                <a:cs typeface="Source Sans Pro ExtraLight"/>
                <a:sym typeface="Source Sans Pro ExtraLight"/>
              </a:rPr>
              <a:t>Labor</a:t>
            </a:r>
            <a:r>
              <a:rPr lang="en-SG" sz="1400" dirty="0">
                <a:latin typeface="Source Sans Pro ExtraLight"/>
                <a:ea typeface="Source Sans Pro ExtraLight"/>
                <a:cs typeface="Source Sans Pro ExtraLight"/>
                <a:sym typeface="Source Sans Pro ExtraLight"/>
              </a:rPr>
              <a:t> Statistics Productivity Loss.</a:t>
            </a:r>
          </a:p>
          <a:p>
            <a:pPr lvl="0">
              <a:buFont typeface="Arial" panose="020B0604020202020204" pitchFamily="34" charset="0"/>
              <a:buChar char="•"/>
            </a:pPr>
            <a:r>
              <a:rPr lang="en-SG" sz="1400" dirty="0">
                <a:latin typeface="Source Sans Pro ExtraLight"/>
                <a:ea typeface="Source Sans Pro ExtraLight"/>
                <a:cs typeface="Source Sans Pro ExtraLight"/>
                <a:sym typeface="Source Sans Pro ExtraLight"/>
              </a:rPr>
              <a:t>Productivity loss: assumed 60 days. For caretakers, productivity loss was assumed to be 25 days. Using the mean annual earnings for full-time workers in 2005, the cost for a day of work missed by an average Sacramento adult citizen is calculated. The cost attributed to productivity loss is an estimate; true monetary value for pain and distress and the productivity loss associated with chronic WNND are uncertain.</a:t>
            </a:r>
          </a:p>
          <a:p>
            <a:pPr lvl="0">
              <a:buFont typeface="Arial" panose="020B0604020202020204" pitchFamily="34" charset="0"/>
              <a:buChar char="•"/>
            </a:pPr>
            <a:r>
              <a:rPr lang="en-SG" sz="1400" dirty="0">
                <a:latin typeface="Source Sans Pro ExtraLight"/>
                <a:ea typeface="Source Sans Pro ExtraLight"/>
                <a:cs typeface="Source Sans Pro ExtraLight"/>
                <a:sym typeface="Source Sans Pro ExtraLight"/>
              </a:rPr>
              <a:t>Miscellaneous: nursing home, transportation, home-health aides, and childcare costs accrued during recovery. 3.6% of the WNND cases spent 96 days in nursing homes. The transportation cost to all WNND cases, and applied costs for home-help aides to 14.4% of the WNND cases.</a:t>
            </a:r>
            <a:endParaRPr lang="en-US" sz="1400" dirty="0"/>
          </a:p>
          <a:p>
            <a:pPr>
              <a:buFont typeface="Arial" panose="020B0604020202020204" pitchFamily="34" charset="0"/>
              <a:buChar char="•"/>
            </a:pPr>
            <a:endParaRPr lang="en-US" sz="1400" dirty="0"/>
          </a:p>
        </p:txBody>
      </p:sp>
      <p:sp>
        <p:nvSpPr>
          <p:cNvPr id="4" name="Slide Number Placeholder 3">
            <a:extLst>
              <a:ext uri="{FF2B5EF4-FFF2-40B4-BE49-F238E27FC236}">
                <a16:creationId xmlns:a16="http://schemas.microsoft.com/office/drawing/2014/main" id="{62CB780A-13E5-3746-9334-7103FC75F9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50</a:t>
            </a:fld>
            <a:endParaRPr lang="en-SG"/>
          </a:p>
        </p:txBody>
      </p:sp>
    </p:spTree>
    <p:extLst>
      <p:ext uri="{BB962C8B-B14F-4D97-AF65-F5344CB8AC3E}">
        <p14:creationId xmlns:p14="http://schemas.microsoft.com/office/powerpoint/2010/main" val="940122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5"/>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Data Set Provided</a:t>
            </a:r>
            <a:br>
              <a:rPr lang="en-SG" b="0"/>
            </a:br>
            <a:endParaRPr/>
          </a:p>
        </p:txBody>
      </p:sp>
      <p:sp>
        <p:nvSpPr>
          <p:cNvPr id="432" name="Google Shape;432;p15"/>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6</a:t>
            </a:fld>
            <a:endParaRPr/>
          </a:p>
        </p:txBody>
      </p:sp>
      <p:graphicFrame>
        <p:nvGraphicFramePr>
          <p:cNvPr id="433" name="Google Shape;433;p15"/>
          <p:cNvGraphicFramePr/>
          <p:nvPr/>
        </p:nvGraphicFramePr>
        <p:xfrm>
          <a:off x="693332" y="1191721"/>
          <a:ext cx="7705450" cy="2651800"/>
        </p:xfrm>
        <a:graphic>
          <a:graphicData uri="http://schemas.openxmlformats.org/drawingml/2006/table">
            <a:tbl>
              <a:tblPr firstRow="1" bandRow="1">
                <a:noFill/>
                <a:tableStyleId>{56A297E7-CFDC-4C87-B9E4-BD3447314ABA}</a:tableStyleId>
              </a:tblPr>
              <a:tblGrid>
                <a:gridCol w="1939650">
                  <a:extLst>
                    <a:ext uri="{9D8B030D-6E8A-4147-A177-3AD203B41FA5}">
                      <a16:colId xmlns:a16="http://schemas.microsoft.com/office/drawing/2014/main" val="20000"/>
                    </a:ext>
                  </a:extLst>
                </a:gridCol>
                <a:gridCol w="57658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n-SG" sz="1000" b="1" u="none" strike="noStrike" cap="none">
                          <a:solidFill>
                            <a:srgbClr val="212121"/>
                          </a:solidFill>
                          <a:latin typeface="Arial"/>
                          <a:ea typeface="Arial"/>
                          <a:cs typeface="Arial"/>
                          <a:sym typeface="Arial"/>
                        </a:rPr>
                        <a:t>Map Data</a:t>
                      </a:r>
                      <a:endParaRPr sz="10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solidFill>
                            <a:srgbClr val="212121"/>
                          </a:solidFill>
                          <a:latin typeface="Arial"/>
                          <a:ea typeface="Arial"/>
                          <a:cs typeface="Arial"/>
                          <a:sym typeface="Arial"/>
                        </a:rPr>
                        <a:t>The map files mapdata_copyright_openstreetmap_contributors.rds and mapdata_copyright_openstreetmap_contributors.txt are from Open Streetmap and are primarily provided for use in visualizations.</a:t>
                      </a:r>
                      <a:endParaRPr/>
                    </a:p>
                    <a:p>
                      <a:pPr marL="0" marR="0" lvl="0" indent="0" algn="l" rtl="0">
                        <a:lnSpc>
                          <a:spcPct val="100000"/>
                        </a:lnSpc>
                        <a:spcBef>
                          <a:spcPts val="0"/>
                        </a:spcBef>
                        <a:spcAft>
                          <a:spcPts val="0"/>
                        </a:spcAft>
                        <a:buNone/>
                      </a:pPr>
                      <a:endParaRPr sz="100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SG" sz="1000" b="1" u="none" strike="noStrike" cap="none">
                          <a:solidFill>
                            <a:srgbClr val="212121"/>
                          </a:solidFill>
                          <a:latin typeface="Arial"/>
                          <a:ea typeface="Arial"/>
                          <a:cs typeface="Arial"/>
                          <a:sym typeface="Arial"/>
                        </a:rPr>
                        <a:t>Weather Data</a:t>
                      </a:r>
                      <a:endParaRPr sz="10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solidFill>
                            <a:srgbClr val="212121"/>
                          </a:solidFill>
                          <a:latin typeface="Arial"/>
                          <a:ea typeface="Arial"/>
                          <a:cs typeface="Arial"/>
                          <a:sym typeface="Arial"/>
                        </a:rPr>
                        <a:t>From NOAA of the weather conditions of 2007 to 2014, during the months of the tests.</a:t>
                      </a:r>
                      <a:br>
                        <a:rPr lang="en-SG" sz="1000" u="none" strike="noStrike" cap="none">
                          <a:solidFill>
                            <a:srgbClr val="212121"/>
                          </a:solidFill>
                          <a:latin typeface="Arial"/>
                          <a:ea typeface="Arial"/>
                          <a:cs typeface="Arial"/>
                          <a:sym typeface="Arial"/>
                        </a:rPr>
                      </a:br>
                      <a:r>
                        <a:rPr lang="en-SG" sz="1000" u="none" strike="noStrike" cap="none">
                          <a:solidFill>
                            <a:srgbClr val="212121"/>
                          </a:solidFill>
                          <a:latin typeface="Arial"/>
                          <a:ea typeface="Arial"/>
                          <a:cs typeface="Arial"/>
                          <a:sym typeface="Arial"/>
                        </a:rPr>
                        <a:t>Station 1: CHICAGO O'HARE INTERNATIONAL AIRPORT Lat: 41.995 Lon: -87.933 Elev: 662 ft. above sea level</a:t>
                      </a:r>
                      <a:br>
                        <a:rPr lang="en-SG" sz="1000" u="none" strike="noStrike" cap="none">
                          <a:solidFill>
                            <a:srgbClr val="212121"/>
                          </a:solidFill>
                          <a:latin typeface="Arial"/>
                          <a:ea typeface="Arial"/>
                          <a:cs typeface="Arial"/>
                          <a:sym typeface="Arial"/>
                        </a:rPr>
                      </a:br>
                      <a:r>
                        <a:rPr lang="en-SG" sz="1000" u="none" strike="noStrike" cap="none">
                          <a:solidFill>
                            <a:srgbClr val="212121"/>
                          </a:solidFill>
                          <a:latin typeface="Arial"/>
                          <a:ea typeface="Arial"/>
                          <a:cs typeface="Arial"/>
                          <a:sym typeface="Arial"/>
                        </a:rPr>
                        <a:t>Station 2: CHICAGO MIDWAY INTL ARPT Lat: 41.786 Lon: -87.752 Elev: 612 ft. above sea level.</a:t>
                      </a:r>
                      <a:br>
                        <a:rPr lang="en-SG" sz="1000" u="none" strike="noStrike" cap="none">
                          <a:solidFill>
                            <a:srgbClr val="212121"/>
                          </a:solidFill>
                          <a:latin typeface="Arial"/>
                          <a:ea typeface="Arial"/>
                          <a:cs typeface="Arial"/>
                          <a:sym typeface="Arial"/>
                        </a:rPr>
                      </a:br>
                      <a:r>
                        <a:rPr lang="en-SG" sz="1000" u="none" strike="noStrike" cap="none">
                          <a:solidFill>
                            <a:srgbClr val="212121"/>
                          </a:solidFill>
                          <a:latin typeface="Arial"/>
                          <a:ea typeface="Arial"/>
                          <a:cs typeface="Arial"/>
                          <a:sym typeface="Arial"/>
                        </a:rPr>
                        <a:t>Column descriptions in noaa_weather_qclcd_documentation.pdf.</a:t>
                      </a:r>
                      <a:endParaRPr/>
                    </a:p>
                    <a:p>
                      <a:pPr marL="0" marR="0" lvl="0" indent="0" algn="l" rtl="0">
                        <a:lnSpc>
                          <a:spcPct val="100000"/>
                        </a:lnSpc>
                        <a:spcBef>
                          <a:spcPts val="0"/>
                        </a:spcBef>
                        <a:spcAft>
                          <a:spcPts val="0"/>
                        </a:spcAft>
                        <a:buNone/>
                      </a:pPr>
                      <a:endParaRPr sz="100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SG" sz="1000" b="1" u="none" strike="noStrike" cap="none">
                          <a:solidFill>
                            <a:srgbClr val="212121"/>
                          </a:solidFill>
                          <a:latin typeface="Arial"/>
                          <a:ea typeface="Arial"/>
                          <a:cs typeface="Arial"/>
                          <a:sym typeface="Arial"/>
                        </a:rPr>
                        <a:t>Spray Data</a:t>
                      </a:r>
                      <a:endParaRPr sz="10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solidFill>
                            <a:srgbClr val="212121"/>
                          </a:solidFill>
                          <a:latin typeface="Arial"/>
                          <a:ea typeface="Arial"/>
                          <a:cs typeface="Arial"/>
                          <a:sym typeface="Arial"/>
                        </a:rPr>
                        <a:t>GIS data of spraying efforts in 2011 and 2013 to reduce the number of mosquitos in the area, and therefore might eliminate the appearance of West Nile virus.</a:t>
                      </a:r>
                      <a:endParaRPr/>
                    </a:p>
                    <a:p>
                      <a:pPr marL="0" marR="0" lvl="0" indent="0" algn="l" rtl="0">
                        <a:lnSpc>
                          <a:spcPct val="100000"/>
                        </a:lnSpc>
                        <a:spcBef>
                          <a:spcPts val="0"/>
                        </a:spcBef>
                        <a:spcAft>
                          <a:spcPts val="0"/>
                        </a:spcAft>
                        <a:buNone/>
                      </a:pPr>
                      <a:endParaRPr sz="100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SG" sz="1000" b="1" u="none" strike="noStrike" cap="none">
                          <a:solidFill>
                            <a:srgbClr val="212121"/>
                          </a:solidFill>
                          <a:latin typeface="Arial"/>
                          <a:ea typeface="Arial"/>
                          <a:cs typeface="Arial"/>
                          <a:sym typeface="Arial"/>
                        </a:rPr>
                        <a:t>Train and Test data</a:t>
                      </a:r>
                      <a:endParaRPr sz="10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None/>
                      </a:pPr>
                      <a:r>
                        <a:rPr lang="en-SG" sz="1000" u="none" strike="noStrike" cap="none">
                          <a:solidFill>
                            <a:srgbClr val="212121"/>
                          </a:solidFill>
                          <a:latin typeface="Arial"/>
                          <a:ea typeface="Arial"/>
                          <a:cs typeface="Arial"/>
                          <a:sym typeface="Arial"/>
                        </a:rPr>
                        <a:t>The training set consists of data from 2007, 2009, 2011, and 2013, while in the test set you are requested to predict the test results for 2008, 2010, 2012, and 2014.</a:t>
                      </a:r>
                      <a:endParaRPr sz="100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6"/>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b="0"/>
              <a:t>Train Data Set</a:t>
            </a:r>
            <a:br>
              <a:rPr lang="en-SG" b="0"/>
            </a:br>
            <a:endParaRPr/>
          </a:p>
        </p:txBody>
      </p:sp>
      <p:sp>
        <p:nvSpPr>
          <p:cNvPr id="439" name="Google Shape;439;p16"/>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7</a:t>
            </a:fld>
            <a:endParaRPr/>
          </a:p>
        </p:txBody>
      </p:sp>
      <p:pic>
        <p:nvPicPr>
          <p:cNvPr id="440" name="Google Shape;440;p16"/>
          <p:cNvPicPr preferRelativeResize="0"/>
          <p:nvPr/>
        </p:nvPicPr>
        <p:blipFill rotWithShape="1">
          <a:blip r:embed="rId3">
            <a:alphaModFix/>
          </a:blip>
          <a:srcRect/>
          <a:stretch/>
        </p:blipFill>
        <p:spPr>
          <a:xfrm>
            <a:off x="1016935" y="1108187"/>
            <a:ext cx="7539840" cy="31040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7"/>
          <p:cNvSpPr txBox="1">
            <a:spLocks noGrp="1"/>
          </p:cNvSpPr>
          <p:nvPr>
            <p:ph type="ctrTitle"/>
          </p:nvPr>
        </p:nvSpPr>
        <p:spPr>
          <a:xfrm>
            <a:off x="2309350" y="3265463"/>
            <a:ext cx="5214600" cy="1159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SG"/>
              <a:t>Data Preparation</a:t>
            </a:r>
            <a:endParaRPr/>
          </a:p>
        </p:txBody>
      </p:sp>
      <p:sp>
        <p:nvSpPr>
          <p:cNvPr id="446" name="Google Shape;446;p17"/>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2000"/>
              <a:buFont typeface="Arial"/>
              <a:buNone/>
            </a:pPr>
            <a:r>
              <a:rPr lang="en-SG" sz="12000" b="1" i="0" u="none" strike="noStrike" cap="none">
                <a:solidFill>
                  <a:srgbClr val="3C78D8"/>
                </a:solidFill>
                <a:latin typeface="Oswald"/>
                <a:ea typeface="Oswald"/>
                <a:cs typeface="Oswald"/>
                <a:sym typeface="Oswald"/>
              </a:rPr>
              <a:t>1</a:t>
            </a:r>
            <a:endParaRPr sz="12000" b="0" i="0" u="none" strike="noStrike" cap="none">
              <a:solidFill>
                <a:srgbClr val="3C78D8"/>
              </a:solidFill>
              <a:latin typeface="Arial"/>
              <a:ea typeface="Arial"/>
              <a:cs typeface="Arial"/>
              <a:sym typeface="Arial"/>
            </a:endParaRPr>
          </a:p>
        </p:txBody>
      </p:sp>
      <p:sp>
        <p:nvSpPr>
          <p:cNvPr id="447" name="Google Shape;447;p17"/>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8</a:t>
            </a:fld>
            <a:endParaRPr/>
          </a:p>
        </p:txBody>
      </p:sp>
      <p:sp>
        <p:nvSpPr>
          <p:cNvPr id="448" name="Google Shape;448;p17"/>
          <p:cNvSpPr/>
          <p:nvPr/>
        </p:nvSpPr>
        <p:spPr>
          <a:xfrm>
            <a:off x="262758" y="1185125"/>
            <a:ext cx="2386800" cy="2385849"/>
          </a:xfrm>
          <a:prstGeom prst="ellipse">
            <a:avLst/>
          </a:prstGeom>
          <a:blipFill rotWithShape="1">
            <a:blip r:embed="rId3">
              <a:alphaModFix/>
            </a:blip>
            <a:stretch>
              <a:fillRect/>
            </a:stretch>
          </a:blip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9" name="Google Shape;449;p17"/>
          <p:cNvSpPr txBox="1"/>
          <p:nvPr/>
        </p:nvSpPr>
        <p:spPr>
          <a:xfrm>
            <a:off x="2941162" y="4220363"/>
            <a:ext cx="5177673" cy="78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chemeClr val="dk1"/>
              </a:buClr>
              <a:buSzPts val="2000"/>
              <a:buFont typeface="Source Sans Pro"/>
              <a:buNone/>
            </a:pPr>
            <a:r>
              <a:rPr lang="en-SG" sz="2000" b="1" i="0" u="none" strike="noStrike" cap="none">
                <a:solidFill>
                  <a:schemeClr val="lt1"/>
                </a:solidFill>
                <a:latin typeface="Source Sans Pro"/>
                <a:ea typeface="Source Sans Pro"/>
                <a:cs typeface="Source Sans Pro"/>
                <a:sym typeface="Source Sans Pro"/>
              </a:rPr>
              <a:t>Data Cleaning + Feature Engineering + EDA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8"/>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SG"/>
              <a:t>9</a:t>
            </a:fld>
            <a:endParaRPr/>
          </a:p>
        </p:txBody>
      </p:sp>
      <p:sp>
        <p:nvSpPr>
          <p:cNvPr id="455" name="Google Shape;455;p18"/>
          <p:cNvSpPr/>
          <p:nvPr/>
        </p:nvSpPr>
        <p:spPr>
          <a:xfrm>
            <a:off x="0" y="0"/>
            <a:ext cx="9144000" cy="5143600"/>
          </a:xfrm>
          <a:prstGeom prst="rect">
            <a:avLst/>
          </a:prstGeom>
          <a:solidFill>
            <a:schemeClr val="lt1"/>
          </a:solidFill>
          <a:ln w="25400" cap="flat" cmpd="sng">
            <a:solidFill>
              <a:srgbClr val="0096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6" name="Google Shape;456;p18"/>
          <p:cNvSpPr txBox="1">
            <a:spLocks noGrp="1"/>
          </p:cNvSpPr>
          <p:nvPr>
            <p:ph type="title"/>
          </p:nvPr>
        </p:nvSpPr>
        <p:spPr>
          <a:xfrm>
            <a:off x="1073700" y="155154"/>
            <a:ext cx="6996600" cy="44356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SG"/>
              <a:t>Exploration on provided data set</a:t>
            </a:r>
            <a:endParaRPr/>
          </a:p>
        </p:txBody>
      </p:sp>
      <p:pic>
        <p:nvPicPr>
          <p:cNvPr id="457" name="Google Shape;457;p18"/>
          <p:cNvPicPr preferRelativeResize="0"/>
          <p:nvPr/>
        </p:nvPicPr>
        <p:blipFill rotWithShape="1">
          <a:blip r:embed="rId3">
            <a:alphaModFix/>
          </a:blip>
          <a:srcRect/>
          <a:stretch/>
        </p:blipFill>
        <p:spPr>
          <a:xfrm>
            <a:off x="253958" y="753868"/>
            <a:ext cx="5820272" cy="3889680"/>
          </a:xfrm>
          <a:prstGeom prst="rect">
            <a:avLst/>
          </a:prstGeom>
          <a:noFill/>
          <a:ln>
            <a:noFill/>
          </a:ln>
        </p:spPr>
      </p:pic>
      <p:sp>
        <p:nvSpPr>
          <p:cNvPr id="458" name="Google Shape;458;p18"/>
          <p:cNvSpPr/>
          <p:nvPr/>
        </p:nvSpPr>
        <p:spPr>
          <a:xfrm>
            <a:off x="6074230" y="734183"/>
            <a:ext cx="2699657" cy="1200329"/>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200"/>
              <a:buFont typeface="Arial"/>
              <a:buChar char="•"/>
            </a:pPr>
            <a:r>
              <a:rPr lang="en-SG" sz="1200" b="0" i="0" u="none" strike="noStrike" cap="none">
                <a:solidFill>
                  <a:srgbClr val="212121"/>
                </a:solidFill>
                <a:latin typeface="Arial"/>
                <a:ea typeface="Arial"/>
                <a:cs typeface="Arial"/>
                <a:sym typeface="Arial"/>
              </a:rPr>
              <a:t>Spray data is rather limited, with only 10 days of spraying data in 2011 and 2013. There is no indication that this is the complete spray data for each year.</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212121"/>
              </a:solidFill>
              <a:latin typeface="Arial"/>
              <a:ea typeface="Arial"/>
              <a:cs typeface="Arial"/>
              <a:sym typeface="Arial"/>
            </a:endParaRPr>
          </a:p>
        </p:txBody>
      </p:sp>
      <p:sp>
        <p:nvSpPr>
          <p:cNvPr id="459" name="Google Shape;459;p18"/>
          <p:cNvSpPr/>
          <p:nvPr/>
        </p:nvSpPr>
        <p:spPr>
          <a:xfrm>
            <a:off x="6074229" y="2759176"/>
            <a:ext cx="2699657" cy="1754326"/>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200"/>
              <a:buFont typeface="Arial"/>
              <a:buChar char="•"/>
            </a:pPr>
            <a:r>
              <a:rPr lang="en-SG" sz="1200" b="0" i="0" u="none" strike="noStrike" cap="none">
                <a:solidFill>
                  <a:srgbClr val="212121"/>
                </a:solidFill>
                <a:latin typeface="Arial"/>
                <a:ea typeface="Arial"/>
                <a:cs typeface="Arial"/>
                <a:sym typeface="Arial"/>
              </a:rPr>
              <a:t>Training data set contains the odd-numbered years, 2007, 2009, 2011 and 2013. </a:t>
            </a:r>
            <a:endParaRPr/>
          </a:p>
          <a:p>
            <a:pPr marL="0" marR="0" lvl="0" indent="0" algn="l" rtl="0">
              <a:lnSpc>
                <a:spcPct val="100000"/>
              </a:lnSpc>
              <a:spcBef>
                <a:spcPts val="0"/>
              </a:spcBef>
              <a:spcAft>
                <a:spcPts val="0"/>
              </a:spcAft>
              <a:buNone/>
            </a:pPr>
            <a:endParaRPr sz="1200" b="0" i="0" u="none" strike="noStrike" cap="none">
              <a:solidFill>
                <a:srgbClr val="21212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212121"/>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SG" sz="1200" b="0" i="0" u="none" strike="noStrike" cap="none">
                <a:solidFill>
                  <a:srgbClr val="212121"/>
                </a:solidFill>
                <a:latin typeface="Arial"/>
                <a:ea typeface="Arial"/>
                <a:cs typeface="Arial"/>
                <a:sym typeface="Arial"/>
              </a:rPr>
              <a:t>On the other hand, the test set for predic</a:t>
            </a:r>
            <a:r>
              <a:rPr lang="en-SG" sz="1200">
                <a:solidFill>
                  <a:srgbClr val="212121"/>
                </a:solidFill>
              </a:rPr>
              <a:t>ti</a:t>
            </a:r>
            <a:r>
              <a:rPr lang="en-SG" sz="1200" b="0" i="0" u="none" strike="noStrike" cap="none">
                <a:solidFill>
                  <a:srgbClr val="212121"/>
                </a:solidFill>
                <a:latin typeface="Arial"/>
                <a:ea typeface="Arial"/>
                <a:cs typeface="Arial"/>
                <a:sym typeface="Arial"/>
              </a:rPr>
              <a:t>on consists of the even-numbered years, 2008, 2010, 2012 and 2014. </a:t>
            </a:r>
            <a:endParaRPr/>
          </a:p>
        </p:txBody>
      </p:sp>
      <p:sp>
        <p:nvSpPr>
          <p:cNvPr id="460" name="Google Shape;460;p18"/>
          <p:cNvSpPr/>
          <p:nvPr/>
        </p:nvSpPr>
        <p:spPr>
          <a:xfrm>
            <a:off x="6074229" y="1794160"/>
            <a:ext cx="2744107" cy="830997"/>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200"/>
              <a:buFont typeface="Arial"/>
              <a:buChar char="•"/>
            </a:pPr>
            <a:r>
              <a:rPr lang="en-SG" sz="1200" b="0" i="0" u="none" strike="noStrike" cap="none">
                <a:solidFill>
                  <a:srgbClr val="212121"/>
                </a:solidFill>
                <a:latin typeface="Arial"/>
                <a:ea typeface="Arial"/>
                <a:cs typeface="Arial"/>
                <a:sym typeface="Arial"/>
              </a:rPr>
              <a:t>Weather data is provided for the weather conditions of 2007-2014, during the months of the train and test data sets. </a:t>
            </a:r>
            <a:endParaRPr/>
          </a:p>
        </p:txBody>
      </p:sp>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468BC"/>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2632</Words>
  <Application>Microsoft Macintosh PowerPoint</Application>
  <PresentationFormat>On-screen Show (16:9)</PresentationFormat>
  <Paragraphs>267</Paragraphs>
  <Slides>50</Slides>
  <Notes>46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Calibri</vt:lpstr>
      <vt:lpstr>Arial</vt:lpstr>
      <vt:lpstr>Oswald</vt:lpstr>
      <vt:lpstr>Source Sans Pro</vt:lpstr>
      <vt:lpstr>Source Sans Pro ExtraLight</vt:lpstr>
      <vt:lpstr>Quince template</vt:lpstr>
      <vt:lpstr>Project 4 West Nile Virus Prediction </vt:lpstr>
      <vt:lpstr>PowerPoint Presentation</vt:lpstr>
      <vt:lpstr>PowerPoint Presentation</vt:lpstr>
      <vt:lpstr>Problem Statement</vt:lpstr>
      <vt:lpstr>Species of Culex mosquitoes</vt:lpstr>
      <vt:lpstr>Data Set Provided </vt:lpstr>
      <vt:lpstr>Train Data Set </vt:lpstr>
      <vt:lpstr>Data Preparation</vt:lpstr>
      <vt:lpstr>Exploration on provided data set</vt:lpstr>
      <vt:lpstr>DATA CLEANSING &amp; FEATURE ENGINEERING</vt:lpstr>
      <vt:lpstr>EDA</vt:lpstr>
      <vt:lpstr>EDA – No. of Mosquitoes vs WnV cases</vt:lpstr>
      <vt:lpstr>EDA – No. of Mosquitoes vs WnV cases</vt:lpstr>
      <vt:lpstr>EDA – Weather vs Train Data </vt:lpstr>
      <vt:lpstr>EDA – No of Mosquitoes vs WnV Present vs Traps by Location  (Train Data)</vt:lpstr>
      <vt:lpstr>EDA – Strategic Trap Placements (Train &amp; Test Data)</vt:lpstr>
      <vt:lpstr>Modeling + Evaluation</vt:lpstr>
      <vt:lpstr>Features selected for modeling</vt:lpstr>
      <vt:lpstr>Target variable: WNV presence</vt:lpstr>
      <vt:lpstr>Baseline score: ROC AUC 0.5</vt:lpstr>
      <vt:lpstr>Train-test-split and GridSearchCV</vt:lpstr>
      <vt:lpstr>Handling Imbalanced Classes: SMOTE</vt:lpstr>
      <vt:lpstr>Handling Imbalanced Classes: ‘weighting’ hyperparameter</vt:lpstr>
      <vt:lpstr>Model Evaluation </vt:lpstr>
      <vt:lpstr>XGBoost Classifier </vt:lpstr>
      <vt:lpstr>Feature Importance</vt:lpstr>
      <vt:lpstr>0.76</vt:lpstr>
      <vt:lpstr>Cost Benefit Analysis</vt:lpstr>
      <vt:lpstr>West Nile Virus in United States since 1999</vt:lpstr>
      <vt:lpstr>Case Study in Sacramento County in 2005 </vt:lpstr>
      <vt:lpstr>Types of Patients</vt:lpstr>
      <vt:lpstr>PowerPoint Presentation</vt:lpstr>
      <vt:lpstr>Effectiveness of Spray</vt:lpstr>
      <vt:lpstr>Cross Referencing</vt:lpstr>
      <vt:lpstr>Cost Benefit Analysis for Chicago from 2005 to 2014</vt:lpstr>
      <vt:lpstr>Best Preventive Method</vt:lpstr>
      <vt:lpstr>Conclusion and Recommendations</vt:lpstr>
      <vt:lpstr>Conclusion</vt:lpstr>
      <vt:lpstr>Target Specific Breed</vt:lpstr>
      <vt:lpstr>Vaccination for West Nile Virus </vt:lpstr>
      <vt:lpstr>PowerPoint Presentation</vt:lpstr>
      <vt:lpstr>THANKS!</vt:lpstr>
      <vt:lpstr>Appendix</vt:lpstr>
      <vt:lpstr>Logistic Regression</vt:lpstr>
      <vt:lpstr>Stochastic Gradient Descent </vt:lpstr>
      <vt:lpstr>Bagging Classifier </vt:lpstr>
      <vt:lpstr>Random Forest Classifier </vt:lpstr>
      <vt:lpstr>AdaBoost Classifier </vt:lpstr>
      <vt:lpstr>Gradient Boosting Classifier</vt:lpstr>
      <vt:lpstr>Types Of Costs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 West Nile Virus Prediction </dc:title>
  <cp:lastModifiedBy>xxmalamute</cp:lastModifiedBy>
  <cp:revision>14</cp:revision>
  <dcterms:modified xsi:type="dcterms:W3CDTF">2020-06-07T11:40:26Z</dcterms:modified>
</cp:coreProperties>
</file>